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3" r:id="rId8"/>
    <p:sldId id="265" r:id="rId9"/>
    <p:sldId id="262"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99"/>
  </p:normalViewPr>
  <p:slideViewPr>
    <p:cSldViewPr snapToGrid="0" snapToObjects="1">
      <p:cViewPr varScale="1">
        <p:scale>
          <a:sx n="103" d="100"/>
          <a:sy n="103" d="100"/>
        </p:scale>
        <p:origin x="89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1.emf"/></Relationships>
</file>

<file path=ppt/media/image1.tiff>
</file>

<file path=ppt/media/image10.png>
</file>

<file path=ppt/media/image12.png>
</file>

<file path=ppt/media/image2.tiff>
</file>

<file path=ppt/media/image3.tif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B9616-A769-E847-A16F-6CACC14065F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A84222-D790-5D42-AE9D-F5B07050B3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BC50A08-1D99-B849-8799-289233F79E43}"/>
              </a:ext>
            </a:extLst>
          </p:cNvPr>
          <p:cNvSpPr>
            <a:spLocks noGrp="1"/>
          </p:cNvSpPr>
          <p:nvPr>
            <p:ph type="dt" sz="half" idx="10"/>
          </p:nvPr>
        </p:nvSpPr>
        <p:spPr/>
        <p:txBody>
          <a:bodyPr/>
          <a:lstStyle/>
          <a:p>
            <a:fld id="{35FFB196-A0DC-974C-B379-3ED7208A0AAD}" type="datetimeFigureOut">
              <a:rPr lang="en-US" smtClean="0"/>
              <a:t>3/6/20</a:t>
            </a:fld>
            <a:endParaRPr lang="en-US"/>
          </a:p>
        </p:txBody>
      </p:sp>
      <p:sp>
        <p:nvSpPr>
          <p:cNvPr id="5" name="Footer Placeholder 4">
            <a:extLst>
              <a:ext uri="{FF2B5EF4-FFF2-40B4-BE49-F238E27FC236}">
                <a16:creationId xmlns:a16="http://schemas.microsoft.com/office/drawing/2014/main" id="{47A82CBD-A0C9-E04C-B72B-5DE98656F0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E6E14E-E11E-B047-9D72-A279C3A1E0CC}"/>
              </a:ext>
            </a:extLst>
          </p:cNvPr>
          <p:cNvSpPr>
            <a:spLocks noGrp="1"/>
          </p:cNvSpPr>
          <p:nvPr>
            <p:ph type="sldNum" sz="quarter" idx="12"/>
          </p:nvPr>
        </p:nvSpPr>
        <p:spPr/>
        <p:txBody>
          <a:bodyPr/>
          <a:lstStyle/>
          <a:p>
            <a:fld id="{B4851D64-9BDC-ED4E-870A-C25C780FD1AC}" type="slidenum">
              <a:rPr lang="en-US" smtClean="0"/>
              <a:t>‹#›</a:t>
            </a:fld>
            <a:endParaRPr lang="en-US"/>
          </a:p>
        </p:txBody>
      </p:sp>
    </p:spTree>
    <p:extLst>
      <p:ext uri="{BB962C8B-B14F-4D97-AF65-F5344CB8AC3E}">
        <p14:creationId xmlns:p14="http://schemas.microsoft.com/office/powerpoint/2010/main" val="9656904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A7285-13F5-EA4B-A76F-D3259D30DF4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ED7CDC9-DDD7-2B4C-A97B-74DA2D71C4C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425CD3-C20F-8449-BA6D-77FB0A879023}"/>
              </a:ext>
            </a:extLst>
          </p:cNvPr>
          <p:cNvSpPr>
            <a:spLocks noGrp="1"/>
          </p:cNvSpPr>
          <p:nvPr>
            <p:ph type="dt" sz="half" idx="10"/>
          </p:nvPr>
        </p:nvSpPr>
        <p:spPr/>
        <p:txBody>
          <a:bodyPr/>
          <a:lstStyle/>
          <a:p>
            <a:fld id="{35FFB196-A0DC-974C-B379-3ED7208A0AAD}" type="datetimeFigureOut">
              <a:rPr lang="en-US" smtClean="0"/>
              <a:t>3/6/20</a:t>
            </a:fld>
            <a:endParaRPr lang="en-US"/>
          </a:p>
        </p:txBody>
      </p:sp>
      <p:sp>
        <p:nvSpPr>
          <p:cNvPr id="5" name="Footer Placeholder 4">
            <a:extLst>
              <a:ext uri="{FF2B5EF4-FFF2-40B4-BE49-F238E27FC236}">
                <a16:creationId xmlns:a16="http://schemas.microsoft.com/office/drawing/2014/main" id="{51CC9253-56D3-0B46-8B23-3B23D2E743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654E29-EE12-584E-97F3-0721BC6E7D27}"/>
              </a:ext>
            </a:extLst>
          </p:cNvPr>
          <p:cNvSpPr>
            <a:spLocks noGrp="1"/>
          </p:cNvSpPr>
          <p:nvPr>
            <p:ph type="sldNum" sz="quarter" idx="12"/>
          </p:nvPr>
        </p:nvSpPr>
        <p:spPr/>
        <p:txBody>
          <a:bodyPr/>
          <a:lstStyle/>
          <a:p>
            <a:fld id="{B4851D64-9BDC-ED4E-870A-C25C780FD1AC}" type="slidenum">
              <a:rPr lang="en-US" smtClean="0"/>
              <a:t>‹#›</a:t>
            </a:fld>
            <a:endParaRPr lang="en-US"/>
          </a:p>
        </p:txBody>
      </p:sp>
    </p:spTree>
    <p:extLst>
      <p:ext uri="{BB962C8B-B14F-4D97-AF65-F5344CB8AC3E}">
        <p14:creationId xmlns:p14="http://schemas.microsoft.com/office/powerpoint/2010/main" val="36501181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7B00F2B-5F39-4F4F-96FF-29045E2BC04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85A4B8F-C5EE-A444-8538-2AC02E5DC57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C15D83-176B-0B40-8460-FF38ED6E103F}"/>
              </a:ext>
            </a:extLst>
          </p:cNvPr>
          <p:cNvSpPr>
            <a:spLocks noGrp="1"/>
          </p:cNvSpPr>
          <p:nvPr>
            <p:ph type="dt" sz="half" idx="10"/>
          </p:nvPr>
        </p:nvSpPr>
        <p:spPr/>
        <p:txBody>
          <a:bodyPr/>
          <a:lstStyle/>
          <a:p>
            <a:fld id="{35FFB196-A0DC-974C-B379-3ED7208A0AAD}" type="datetimeFigureOut">
              <a:rPr lang="en-US" smtClean="0"/>
              <a:t>3/6/20</a:t>
            </a:fld>
            <a:endParaRPr lang="en-US"/>
          </a:p>
        </p:txBody>
      </p:sp>
      <p:sp>
        <p:nvSpPr>
          <p:cNvPr id="5" name="Footer Placeholder 4">
            <a:extLst>
              <a:ext uri="{FF2B5EF4-FFF2-40B4-BE49-F238E27FC236}">
                <a16:creationId xmlns:a16="http://schemas.microsoft.com/office/drawing/2014/main" id="{FC077AC0-818C-BE46-9047-9C64D37922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4074D6-F6EE-B344-8649-3D5E22D7527F}"/>
              </a:ext>
            </a:extLst>
          </p:cNvPr>
          <p:cNvSpPr>
            <a:spLocks noGrp="1"/>
          </p:cNvSpPr>
          <p:nvPr>
            <p:ph type="sldNum" sz="quarter" idx="12"/>
          </p:nvPr>
        </p:nvSpPr>
        <p:spPr/>
        <p:txBody>
          <a:bodyPr/>
          <a:lstStyle/>
          <a:p>
            <a:fld id="{B4851D64-9BDC-ED4E-870A-C25C780FD1AC}" type="slidenum">
              <a:rPr lang="en-US" smtClean="0"/>
              <a:t>‹#›</a:t>
            </a:fld>
            <a:endParaRPr lang="en-US"/>
          </a:p>
        </p:txBody>
      </p:sp>
    </p:spTree>
    <p:extLst>
      <p:ext uri="{BB962C8B-B14F-4D97-AF65-F5344CB8AC3E}">
        <p14:creationId xmlns:p14="http://schemas.microsoft.com/office/powerpoint/2010/main" val="17867035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88807-01CD-6045-A7A3-B3166DA3A0A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CDD280-937E-884B-A952-DEB60478605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CA099E-E735-3A46-A79B-AD19C71FBF13}"/>
              </a:ext>
            </a:extLst>
          </p:cNvPr>
          <p:cNvSpPr>
            <a:spLocks noGrp="1"/>
          </p:cNvSpPr>
          <p:nvPr>
            <p:ph type="dt" sz="half" idx="10"/>
          </p:nvPr>
        </p:nvSpPr>
        <p:spPr/>
        <p:txBody>
          <a:bodyPr/>
          <a:lstStyle/>
          <a:p>
            <a:fld id="{35FFB196-A0DC-974C-B379-3ED7208A0AAD}" type="datetimeFigureOut">
              <a:rPr lang="en-US" smtClean="0"/>
              <a:t>3/6/20</a:t>
            </a:fld>
            <a:endParaRPr lang="en-US"/>
          </a:p>
        </p:txBody>
      </p:sp>
      <p:sp>
        <p:nvSpPr>
          <p:cNvPr id="5" name="Footer Placeholder 4">
            <a:extLst>
              <a:ext uri="{FF2B5EF4-FFF2-40B4-BE49-F238E27FC236}">
                <a16:creationId xmlns:a16="http://schemas.microsoft.com/office/drawing/2014/main" id="{0F2F4981-9C2E-B346-B50C-A70544EFB4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F66407-66A8-824A-80D9-42E9180BB3C0}"/>
              </a:ext>
            </a:extLst>
          </p:cNvPr>
          <p:cNvSpPr>
            <a:spLocks noGrp="1"/>
          </p:cNvSpPr>
          <p:nvPr>
            <p:ph type="sldNum" sz="quarter" idx="12"/>
          </p:nvPr>
        </p:nvSpPr>
        <p:spPr/>
        <p:txBody>
          <a:bodyPr/>
          <a:lstStyle/>
          <a:p>
            <a:fld id="{B4851D64-9BDC-ED4E-870A-C25C780FD1AC}" type="slidenum">
              <a:rPr lang="en-US" smtClean="0"/>
              <a:t>‹#›</a:t>
            </a:fld>
            <a:endParaRPr lang="en-US"/>
          </a:p>
        </p:txBody>
      </p:sp>
    </p:spTree>
    <p:extLst>
      <p:ext uri="{BB962C8B-B14F-4D97-AF65-F5344CB8AC3E}">
        <p14:creationId xmlns:p14="http://schemas.microsoft.com/office/powerpoint/2010/main" val="26559520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331ED2-2998-A740-9153-D2027D18F07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132F3B4-8CBB-534D-BA87-C32BD77199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FAD1EA-C02E-6C4E-AEE4-517BDB016D50}"/>
              </a:ext>
            </a:extLst>
          </p:cNvPr>
          <p:cNvSpPr>
            <a:spLocks noGrp="1"/>
          </p:cNvSpPr>
          <p:nvPr>
            <p:ph type="dt" sz="half" idx="10"/>
          </p:nvPr>
        </p:nvSpPr>
        <p:spPr/>
        <p:txBody>
          <a:bodyPr/>
          <a:lstStyle/>
          <a:p>
            <a:fld id="{35FFB196-A0DC-974C-B379-3ED7208A0AAD}" type="datetimeFigureOut">
              <a:rPr lang="en-US" smtClean="0"/>
              <a:t>3/6/20</a:t>
            </a:fld>
            <a:endParaRPr lang="en-US"/>
          </a:p>
        </p:txBody>
      </p:sp>
      <p:sp>
        <p:nvSpPr>
          <p:cNvPr id="5" name="Footer Placeholder 4">
            <a:extLst>
              <a:ext uri="{FF2B5EF4-FFF2-40B4-BE49-F238E27FC236}">
                <a16:creationId xmlns:a16="http://schemas.microsoft.com/office/drawing/2014/main" id="{88BE2F46-219E-9A42-A7CC-45DD3E3EB3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17784C-D254-B44F-91C8-7C33509948F0}"/>
              </a:ext>
            </a:extLst>
          </p:cNvPr>
          <p:cNvSpPr>
            <a:spLocks noGrp="1"/>
          </p:cNvSpPr>
          <p:nvPr>
            <p:ph type="sldNum" sz="quarter" idx="12"/>
          </p:nvPr>
        </p:nvSpPr>
        <p:spPr/>
        <p:txBody>
          <a:bodyPr/>
          <a:lstStyle/>
          <a:p>
            <a:fld id="{B4851D64-9BDC-ED4E-870A-C25C780FD1AC}" type="slidenum">
              <a:rPr lang="en-US" smtClean="0"/>
              <a:t>‹#›</a:t>
            </a:fld>
            <a:endParaRPr lang="en-US"/>
          </a:p>
        </p:txBody>
      </p:sp>
    </p:spTree>
    <p:extLst>
      <p:ext uri="{BB962C8B-B14F-4D97-AF65-F5344CB8AC3E}">
        <p14:creationId xmlns:p14="http://schemas.microsoft.com/office/powerpoint/2010/main" val="3058703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60EF7-DC84-754B-8023-F71CAC865C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F0AF87B-F342-F442-A0D2-D54B43BCDDE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07ACB5D-356A-F34F-B359-0C1A317955A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5A83B2A-0B75-5A4D-80A4-B96FB589FB17}"/>
              </a:ext>
            </a:extLst>
          </p:cNvPr>
          <p:cNvSpPr>
            <a:spLocks noGrp="1"/>
          </p:cNvSpPr>
          <p:nvPr>
            <p:ph type="dt" sz="half" idx="10"/>
          </p:nvPr>
        </p:nvSpPr>
        <p:spPr/>
        <p:txBody>
          <a:bodyPr/>
          <a:lstStyle/>
          <a:p>
            <a:fld id="{35FFB196-A0DC-974C-B379-3ED7208A0AAD}" type="datetimeFigureOut">
              <a:rPr lang="en-US" smtClean="0"/>
              <a:t>3/6/20</a:t>
            </a:fld>
            <a:endParaRPr lang="en-US"/>
          </a:p>
        </p:txBody>
      </p:sp>
      <p:sp>
        <p:nvSpPr>
          <p:cNvPr id="6" name="Footer Placeholder 5">
            <a:extLst>
              <a:ext uri="{FF2B5EF4-FFF2-40B4-BE49-F238E27FC236}">
                <a16:creationId xmlns:a16="http://schemas.microsoft.com/office/drawing/2014/main" id="{A4F4EB2A-7839-7A40-B859-DA69E3640F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466E7D-D3EE-FF45-B32A-50042F69B577}"/>
              </a:ext>
            </a:extLst>
          </p:cNvPr>
          <p:cNvSpPr>
            <a:spLocks noGrp="1"/>
          </p:cNvSpPr>
          <p:nvPr>
            <p:ph type="sldNum" sz="quarter" idx="12"/>
          </p:nvPr>
        </p:nvSpPr>
        <p:spPr/>
        <p:txBody>
          <a:bodyPr/>
          <a:lstStyle/>
          <a:p>
            <a:fld id="{B4851D64-9BDC-ED4E-870A-C25C780FD1AC}" type="slidenum">
              <a:rPr lang="en-US" smtClean="0"/>
              <a:t>‹#›</a:t>
            </a:fld>
            <a:endParaRPr lang="en-US"/>
          </a:p>
        </p:txBody>
      </p:sp>
    </p:spTree>
    <p:extLst>
      <p:ext uri="{BB962C8B-B14F-4D97-AF65-F5344CB8AC3E}">
        <p14:creationId xmlns:p14="http://schemas.microsoft.com/office/powerpoint/2010/main" val="693396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8779D-03AE-5E46-BE76-D0BB7C44E59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F51E867-3357-C446-ABC7-A6D1B128CE5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2CC346C-2B31-BC44-A804-F888F6AE6EB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4BAB14C-5DF6-7A49-8783-EF4822D59B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593B91A-9A93-EE4D-8F0A-41B1D8C7500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048A865-5F72-2E4F-9BF1-BD07880BD50C}"/>
              </a:ext>
            </a:extLst>
          </p:cNvPr>
          <p:cNvSpPr>
            <a:spLocks noGrp="1"/>
          </p:cNvSpPr>
          <p:nvPr>
            <p:ph type="dt" sz="half" idx="10"/>
          </p:nvPr>
        </p:nvSpPr>
        <p:spPr/>
        <p:txBody>
          <a:bodyPr/>
          <a:lstStyle/>
          <a:p>
            <a:fld id="{35FFB196-A0DC-974C-B379-3ED7208A0AAD}" type="datetimeFigureOut">
              <a:rPr lang="en-US" smtClean="0"/>
              <a:t>3/6/20</a:t>
            </a:fld>
            <a:endParaRPr lang="en-US"/>
          </a:p>
        </p:txBody>
      </p:sp>
      <p:sp>
        <p:nvSpPr>
          <p:cNvPr id="8" name="Footer Placeholder 7">
            <a:extLst>
              <a:ext uri="{FF2B5EF4-FFF2-40B4-BE49-F238E27FC236}">
                <a16:creationId xmlns:a16="http://schemas.microsoft.com/office/drawing/2014/main" id="{C60F36A9-D37F-9148-9060-CA2A7EAF5A1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CF40F41-0F80-3342-ADBB-A79B9C1FDE4B}"/>
              </a:ext>
            </a:extLst>
          </p:cNvPr>
          <p:cNvSpPr>
            <a:spLocks noGrp="1"/>
          </p:cNvSpPr>
          <p:nvPr>
            <p:ph type="sldNum" sz="quarter" idx="12"/>
          </p:nvPr>
        </p:nvSpPr>
        <p:spPr/>
        <p:txBody>
          <a:bodyPr/>
          <a:lstStyle/>
          <a:p>
            <a:fld id="{B4851D64-9BDC-ED4E-870A-C25C780FD1AC}" type="slidenum">
              <a:rPr lang="en-US" smtClean="0"/>
              <a:t>‹#›</a:t>
            </a:fld>
            <a:endParaRPr lang="en-US"/>
          </a:p>
        </p:txBody>
      </p:sp>
    </p:spTree>
    <p:extLst>
      <p:ext uri="{BB962C8B-B14F-4D97-AF65-F5344CB8AC3E}">
        <p14:creationId xmlns:p14="http://schemas.microsoft.com/office/powerpoint/2010/main" val="42571881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6B3AD-9336-814B-81E5-FD75027A8F6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A30EA17-0470-5C4D-954B-B46DE49C41DA}"/>
              </a:ext>
            </a:extLst>
          </p:cNvPr>
          <p:cNvSpPr>
            <a:spLocks noGrp="1"/>
          </p:cNvSpPr>
          <p:nvPr>
            <p:ph type="dt" sz="half" idx="10"/>
          </p:nvPr>
        </p:nvSpPr>
        <p:spPr/>
        <p:txBody>
          <a:bodyPr/>
          <a:lstStyle/>
          <a:p>
            <a:fld id="{35FFB196-A0DC-974C-B379-3ED7208A0AAD}" type="datetimeFigureOut">
              <a:rPr lang="en-US" smtClean="0"/>
              <a:t>3/6/20</a:t>
            </a:fld>
            <a:endParaRPr lang="en-US"/>
          </a:p>
        </p:txBody>
      </p:sp>
      <p:sp>
        <p:nvSpPr>
          <p:cNvPr id="4" name="Footer Placeholder 3">
            <a:extLst>
              <a:ext uri="{FF2B5EF4-FFF2-40B4-BE49-F238E27FC236}">
                <a16:creationId xmlns:a16="http://schemas.microsoft.com/office/drawing/2014/main" id="{668277C4-CE09-284E-9513-251B974921F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D52EC75-BADD-7149-8481-C59EBF982104}"/>
              </a:ext>
            </a:extLst>
          </p:cNvPr>
          <p:cNvSpPr>
            <a:spLocks noGrp="1"/>
          </p:cNvSpPr>
          <p:nvPr>
            <p:ph type="sldNum" sz="quarter" idx="12"/>
          </p:nvPr>
        </p:nvSpPr>
        <p:spPr/>
        <p:txBody>
          <a:bodyPr/>
          <a:lstStyle/>
          <a:p>
            <a:fld id="{B4851D64-9BDC-ED4E-870A-C25C780FD1AC}" type="slidenum">
              <a:rPr lang="en-US" smtClean="0"/>
              <a:t>‹#›</a:t>
            </a:fld>
            <a:endParaRPr lang="en-US"/>
          </a:p>
        </p:txBody>
      </p:sp>
    </p:spTree>
    <p:extLst>
      <p:ext uri="{BB962C8B-B14F-4D97-AF65-F5344CB8AC3E}">
        <p14:creationId xmlns:p14="http://schemas.microsoft.com/office/powerpoint/2010/main" val="6217909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7314CD5-CEB9-514B-A3EA-209BAA331F96}"/>
              </a:ext>
            </a:extLst>
          </p:cNvPr>
          <p:cNvSpPr>
            <a:spLocks noGrp="1"/>
          </p:cNvSpPr>
          <p:nvPr>
            <p:ph type="dt" sz="half" idx="10"/>
          </p:nvPr>
        </p:nvSpPr>
        <p:spPr/>
        <p:txBody>
          <a:bodyPr/>
          <a:lstStyle/>
          <a:p>
            <a:fld id="{35FFB196-A0DC-974C-B379-3ED7208A0AAD}" type="datetimeFigureOut">
              <a:rPr lang="en-US" smtClean="0"/>
              <a:t>3/6/20</a:t>
            </a:fld>
            <a:endParaRPr lang="en-US"/>
          </a:p>
        </p:txBody>
      </p:sp>
      <p:sp>
        <p:nvSpPr>
          <p:cNvPr id="3" name="Footer Placeholder 2">
            <a:extLst>
              <a:ext uri="{FF2B5EF4-FFF2-40B4-BE49-F238E27FC236}">
                <a16:creationId xmlns:a16="http://schemas.microsoft.com/office/drawing/2014/main" id="{6933C39D-0D09-D148-B06A-EF31F664444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CCD10B7-6CC3-CF4B-BFCE-EE907CE2BB30}"/>
              </a:ext>
            </a:extLst>
          </p:cNvPr>
          <p:cNvSpPr>
            <a:spLocks noGrp="1"/>
          </p:cNvSpPr>
          <p:nvPr>
            <p:ph type="sldNum" sz="quarter" idx="12"/>
          </p:nvPr>
        </p:nvSpPr>
        <p:spPr/>
        <p:txBody>
          <a:bodyPr/>
          <a:lstStyle/>
          <a:p>
            <a:fld id="{B4851D64-9BDC-ED4E-870A-C25C780FD1AC}" type="slidenum">
              <a:rPr lang="en-US" smtClean="0"/>
              <a:t>‹#›</a:t>
            </a:fld>
            <a:endParaRPr lang="en-US"/>
          </a:p>
        </p:txBody>
      </p:sp>
    </p:spTree>
    <p:extLst>
      <p:ext uri="{BB962C8B-B14F-4D97-AF65-F5344CB8AC3E}">
        <p14:creationId xmlns:p14="http://schemas.microsoft.com/office/powerpoint/2010/main" val="24010117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16708-39E7-094F-939E-FDF882EE70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B866273-A251-F240-AAED-1262DACDC45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1E98A4E-7321-F742-A181-2E9DA03E7A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E0E020-A777-A245-A2BE-C669D6D547DE}"/>
              </a:ext>
            </a:extLst>
          </p:cNvPr>
          <p:cNvSpPr>
            <a:spLocks noGrp="1"/>
          </p:cNvSpPr>
          <p:nvPr>
            <p:ph type="dt" sz="half" idx="10"/>
          </p:nvPr>
        </p:nvSpPr>
        <p:spPr/>
        <p:txBody>
          <a:bodyPr/>
          <a:lstStyle/>
          <a:p>
            <a:fld id="{35FFB196-A0DC-974C-B379-3ED7208A0AAD}" type="datetimeFigureOut">
              <a:rPr lang="en-US" smtClean="0"/>
              <a:t>3/6/20</a:t>
            </a:fld>
            <a:endParaRPr lang="en-US"/>
          </a:p>
        </p:txBody>
      </p:sp>
      <p:sp>
        <p:nvSpPr>
          <p:cNvPr id="6" name="Footer Placeholder 5">
            <a:extLst>
              <a:ext uri="{FF2B5EF4-FFF2-40B4-BE49-F238E27FC236}">
                <a16:creationId xmlns:a16="http://schemas.microsoft.com/office/drawing/2014/main" id="{9F70DC8B-3952-E848-858D-9ED19F5928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0BFE79-5CC1-924D-9595-E27518FC76A7}"/>
              </a:ext>
            </a:extLst>
          </p:cNvPr>
          <p:cNvSpPr>
            <a:spLocks noGrp="1"/>
          </p:cNvSpPr>
          <p:nvPr>
            <p:ph type="sldNum" sz="quarter" idx="12"/>
          </p:nvPr>
        </p:nvSpPr>
        <p:spPr/>
        <p:txBody>
          <a:bodyPr/>
          <a:lstStyle/>
          <a:p>
            <a:fld id="{B4851D64-9BDC-ED4E-870A-C25C780FD1AC}" type="slidenum">
              <a:rPr lang="en-US" smtClean="0"/>
              <a:t>‹#›</a:t>
            </a:fld>
            <a:endParaRPr lang="en-US"/>
          </a:p>
        </p:txBody>
      </p:sp>
    </p:spTree>
    <p:extLst>
      <p:ext uri="{BB962C8B-B14F-4D97-AF65-F5344CB8AC3E}">
        <p14:creationId xmlns:p14="http://schemas.microsoft.com/office/powerpoint/2010/main" val="18961752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EBF81-193E-7C4D-9EDD-DA6A237465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11348BF-6BE9-5440-83DC-E76B04B997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33A2E93-D762-EE46-A249-DB25DD885A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01AF37-3E59-9E40-85BE-BA0BAEB13EC3}"/>
              </a:ext>
            </a:extLst>
          </p:cNvPr>
          <p:cNvSpPr>
            <a:spLocks noGrp="1"/>
          </p:cNvSpPr>
          <p:nvPr>
            <p:ph type="dt" sz="half" idx="10"/>
          </p:nvPr>
        </p:nvSpPr>
        <p:spPr/>
        <p:txBody>
          <a:bodyPr/>
          <a:lstStyle/>
          <a:p>
            <a:fld id="{35FFB196-A0DC-974C-B379-3ED7208A0AAD}" type="datetimeFigureOut">
              <a:rPr lang="en-US" smtClean="0"/>
              <a:t>3/6/20</a:t>
            </a:fld>
            <a:endParaRPr lang="en-US"/>
          </a:p>
        </p:txBody>
      </p:sp>
      <p:sp>
        <p:nvSpPr>
          <p:cNvPr id="6" name="Footer Placeholder 5">
            <a:extLst>
              <a:ext uri="{FF2B5EF4-FFF2-40B4-BE49-F238E27FC236}">
                <a16:creationId xmlns:a16="http://schemas.microsoft.com/office/drawing/2014/main" id="{E5D18F7C-89AB-9E4A-B626-ECFB773979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B9F44F-84B0-C74B-9BE6-ECC1F24B5D15}"/>
              </a:ext>
            </a:extLst>
          </p:cNvPr>
          <p:cNvSpPr>
            <a:spLocks noGrp="1"/>
          </p:cNvSpPr>
          <p:nvPr>
            <p:ph type="sldNum" sz="quarter" idx="12"/>
          </p:nvPr>
        </p:nvSpPr>
        <p:spPr/>
        <p:txBody>
          <a:bodyPr/>
          <a:lstStyle/>
          <a:p>
            <a:fld id="{B4851D64-9BDC-ED4E-870A-C25C780FD1AC}" type="slidenum">
              <a:rPr lang="en-US" smtClean="0"/>
              <a:t>‹#›</a:t>
            </a:fld>
            <a:endParaRPr lang="en-US"/>
          </a:p>
        </p:txBody>
      </p:sp>
    </p:spTree>
    <p:extLst>
      <p:ext uri="{BB962C8B-B14F-4D97-AF65-F5344CB8AC3E}">
        <p14:creationId xmlns:p14="http://schemas.microsoft.com/office/powerpoint/2010/main" val="13109762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C06759-DB32-BC4F-BEE3-28BB44D032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8312CC4-5934-674E-AD1B-1B88480D6C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B86617-71BB-DD40-B626-9ED7C3441C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FFB196-A0DC-974C-B379-3ED7208A0AAD}" type="datetimeFigureOut">
              <a:rPr lang="en-US" smtClean="0"/>
              <a:t>3/6/20</a:t>
            </a:fld>
            <a:endParaRPr lang="en-US"/>
          </a:p>
        </p:txBody>
      </p:sp>
      <p:sp>
        <p:nvSpPr>
          <p:cNvPr id="5" name="Footer Placeholder 4">
            <a:extLst>
              <a:ext uri="{FF2B5EF4-FFF2-40B4-BE49-F238E27FC236}">
                <a16:creationId xmlns:a16="http://schemas.microsoft.com/office/drawing/2014/main" id="{6FDA279A-7800-1146-BA01-740F11FBD7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CB58D6C-843E-EB42-BEA7-3A6B7219AF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851D64-9BDC-ED4E-870A-C25C780FD1AC}" type="slidenum">
              <a:rPr lang="en-US" smtClean="0"/>
              <a:t>‹#›</a:t>
            </a:fld>
            <a:endParaRPr lang="en-US"/>
          </a:p>
        </p:txBody>
      </p:sp>
    </p:spTree>
    <p:extLst>
      <p:ext uri="{BB962C8B-B14F-4D97-AF65-F5344CB8AC3E}">
        <p14:creationId xmlns:p14="http://schemas.microsoft.com/office/powerpoint/2010/main" val="21707048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12.png"/><Relationship Id="rId4" Type="http://schemas.openxmlformats.org/officeDocument/2006/relationships/image" Target="../media/image11.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04D8B-683D-5C43-AD1F-DEEAD6E28C82}"/>
              </a:ext>
            </a:extLst>
          </p:cNvPr>
          <p:cNvSpPr>
            <a:spLocks noGrp="1"/>
          </p:cNvSpPr>
          <p:nvPr>
            <p:ph type="ctrTitle"/>
          </p:nvPr>
        </p:nvSpPr>
        <p:spPr/>
        <p:txBody>
          <a:bodyPr/>
          <a:lstStyle/>
          <a:p>
            <a:r>
              <a:rPr lang="en-US" dirty="0"/>
              <a:t>Analysis in Classical MD</a:t>
            </a:r>
          </a:p>
        </p:txBody>
      </p:sp>
      <p:sp>
        <p:nvSpPr>
          <p:cNvPr id="3" name="Subtitle 2">
            <a:extLst>
              <a:ext uri="{FF2B5EF4-FFF2-40B4-BE49-F238E27FC236}">
                <a16:creationId xmlns:a16="http://schemas.microsoft.com/office/drawing/2014/main" id="{F9723991-729C-B04A-A0F3-97548B88AEDD}"/>
              </a:ext>
            </a:extLst>
          </p:cNvPr>
          <p:cNvSpPr>
            <a:spLocks noGrp="1"/>
          </p:cNvSpPr>
          <p:nvPr>
            <p:ph type="subTitle" idx="1"/>
          </p:nvPr>
        </p:nvSpPr>
        <p:spPr/>
        <p:txBody>
          <a:bodyPr/>
          <a:lstStyle/>
          <a:p>
            <a:r>
              <a:rPr lang="en-US" dirty="0"/>
              <a:t>Janani Sampath</a:t>
            </a:r>
          </a:p>
        </p:txBody>
      </p:sp>
    </p:spTree>
    <p:extLst>
      <p:ext uri="{BB962C8B-B14F-4D97-AF65-F5344CB8AC3E}">
        <p14:creationId xmlns:p14="http://schemas.microsoft.com/office/powerpoint/2010/main" val="35039480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27691-5643-1D45-BBB8-BFE3C426F32D}"/>
              </a:ext>
            </a:extLst>
          </p:cNvPr>
          <p:cNvSpPr>
            <a:spLocks noGrp="1"/>
          </p:cNvSpPr>
          <p:nvPr>
            <p:ph type="title"/>
          </p:nvPr>
        </p:nvSpPr>
        <p:spPr/>
        <p:txBody>
          <a:bodyPr/>
          <a:lstStyle/>
          <a:p>
            <a:r>
              <a:rPr lang="en-US" dirty="0"/>
              <a:t>Autocorrelation Function</a:t>
            </a:r>
          </a:p>
        </p:txBody>
      </p:sp>
      <p:sp>
        <p:nvSpPr>
          <p:cNvPr id="4" name="TextBox 3">
            <a:extLst>
              <a:ext uri="{FF2B5EF4-FFF2-40B4-BE49-F238E27FC236}">
                <a16:creationId xmlns:a16="http://schemas.microsoft.com/office/drawing/2014/main" id="{A2AEB698-E794-CB44-855F-6C9453977113}"/>
              </a:ext>
            </a:extLst>
          </p:cNvPr>
          <p:cNvSpPr txBox="1"/>
          <p:nvPr/>
        </p:nvSpPr>
        <p:spPr>
          <a:xfrm>
            <a:off x="7565730" y="3113195"/>
            <a:ext cx="3738448" cy="369332"/>
          </a:xfrm>
          <a:prstGeom prst="rect">
            <a:avLst/>
          </a:prstGeom>
          <a:noFill/>
        </p:spPr>
        <p:txBody>
          <a:bodyPr wrap="none" rtlCol="0">
            <a:spAutoFit/>
          </a:bodyPr>
          <a:lstStyle/>
          <a:p>
            <a:r>
              <a:rPr lang="en-US" dirty="0"/>
              <a:t>High density/low temperature: caging</a:t>
            </a:r>
          </a:p>
        </p:txBody>
      </p:sp>
      <p:sp>
        <p:nvSpPr>
          <p:cNvPr id="5" name="Oval 4">
            <a:extLst>
              <a:ext uri="{FF2B5EF4-FFF2-40B4-BE49-F238E27FC236}">
                <a16:creationId xmlns:a16="http://schemas.microsoft.com/office/drawing/2014/main" id="{AE311D7F-3137-3642-B689-72CB8CBFD3B4}"/>
              </a:ext>
            </a:extLst>
          </p:cNvPr>
          <p:cNvSpPr>
            <a:spLocks noChangeAspect="1"/>
          </p:cNvSpPr>
          <p:nvPr/>
        </p:nvSpPr>
        <p:spPr>
          <a:xfrm>
            <a:off x="8338750" y="3563469"/>
            <a:ext cx="276549" cy="276549"/>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B9E4348-6131-684A-8C9B-0DCAF818377E}"/>
              </a:ext>
            </a:extLst>
          </p:cNvPr>
          <p:cNvSpPr>
            <a:spLocks noChangeAspect="1"/>
          </p:cNvSpPr>
          <p:nvPr/>
        </p:nvSpPr>
        <p:spPr>
          <a:xfrm>
            <a:off x="8283654" y="4018829"/>
            <a:ext cx="276549" cy="276549"/>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106EFFD1-86EB-5247-943B-0BD788D413DB}"/>
              </a:ext>
            </a:extLst>
          </p:cNvPr>
          <p:cNvSpPr>
            <a:spLocks noChangeAspect="1"/>
          </p:cNvSpPr>
          <p:nvPr/>
        </p:nvSpPr>
        <p:spPr>
          <a:xfrm>
            <a:off x="8615299" y="3467924"/>
            <a:ext cx="276549" cy="276549"/>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0933C9B4-5CDC-BA4F-81F9-F77F94186562}"/>
              </a:ext>
            </a:extLst>
          </p:cNvPr>
          <p:cNvSpPr>
            <a:spLocks noChangeAspect="1"/>
          </p:cNvSpPr>
          <p:nvPr/>
        </p:nvSpPr>
        <p:spPr>
          <a:xfrm>
            <a:off x="8661391" y="4134120"/>
            <a:ext cx="276549" cy="276549"/>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FC41DC66-A5D0-D846-A306-26753EE6E5A8}"/>
              </a:ext>
            </a:extLst>
          </p:cNvPr>
          <p:cNvSpPr>
            <a:spLocks noChangeAspect="1"/>
          </p:cNvSpPr>
          <p:nvPr/>
        </p:nvSpPr>
        <p:spPr>
          <a:xfrm>
            <a:off x="8937940" y="3963359"/>
            <a:ext cx="276549" cy="276549"/>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8F2D3A5D-98EF-F44E-9849-F5DA12C7AA24}"/>
              </a:ext>
            </a:extLst>
          </p:cNvPr>
          <p:cNvSpPr>
            <a:spLocks noChangeAspect="1"/>
          </p:cNvSpPr>
          <p:nvPr/>
        </p:nvSpPr>
        <p:spPr>
          <a:xfrm>
            <a:off x="8065351" y="3755267"/>
            <a:ext cx="276549" cy="276549"/>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57F00FCD-E5EC-884A-9D89-F2154F53F334}"/>
              </a:ext>
            </a:extLst>
          </p:cNvPr>
          <p:cNvSpPr>
            <a:spLocks noChangeAspect="1"/>
          </p:cNvSpPr>
          <p:nvPr/>
        </p:nvSpPr>
        <p:spPr>
          <a:xfrm>
            <a:off x="9003278" y="4410669"/>
            <a:ext cx="276549" cy="276549"/>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FF177931-F3E3-6140-99C0-B68DC065C815}"/>
              </a:ext>
            </a:extLst>
          </p:cNvPr>
          <p:cNvSpPr>
            <a:spLocks noChangeAspect="1"/>
          </p:cNvSpPr>
          <p:nvPr/>
        </p:nvSpPr>
        <p:spPr>
          <a:xfrm>
            <a:off x="8891848" y="3617225"/>
            <a:ext cx="276549" cy="276549"/>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C0A632A3-8D1A-2D4B-9B90-0625CB418C84}"/>
              </a:ext>
            </a:extLst>
          </p:cNvPr>
          <p:cNvSpPr>
            <a:spLocks noChangeAspect="1"/>
          </p:cNvSpPr>
          <p:nvPr/>
        </p:nvSpPr>
        <p:spPr>
          <a:xfrm>
            <a:off x="8421929" y="4410669"/>
            <a:ext cx="276549" cy="276549"/>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02E2C004-70E1-294A-904A-7C9544888608}"/>
              </a:ext>
            </a:extLst>
          </p:cNvPr>
          <p:cNvSpPr>
            <a:spLocks noChangeAspect="1"/>
          </p:cNvSpPr>
          <p:nvPr/>
        </p:nvSpPr>
        <p:spPr>
          <a:xfrm>
            <a:off x="7897309" y="4134120"/>
            <a:ext cx="276549" cy="276549"/>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79C28807-96A9-744A-B93B-D86A8E3A3099}"/>
              </a:ext>
            </a:extLst>
          </p:cNvPr>
          <p:cNvSpPr>
            <a:spLocks noChangeAspect="1"/>
          </p:cNvSpPr>
          <p:nvPr/>
        </p:nvSpPr>
        <p:spPr>
          <a:xfrm>
            <a:off x="8560204" y="3825085"/>
            <a:ext cx="276549" cy="27654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D53448F5-10AE-EC44-AD59-4F5D7A0B32CA}"/>
              </a:ext>
            </a:extLst>
          </p:cNvPr>
          <p:cNvCxnSpPr>
            <a:endCxn id="8" idx="0"/>
          </p:cNvCxnSpPr>
          <p:nvPr/>
        </p:nvCxnSpPr>
        <p:spPr>
          <a:xfrm>
            <a:off x="8698478" y="3941247"/>
            <a:ext cx="101188" cy="192873"/>
          </a:xfrm>
          <a:prstGeom prst="straightConnector1">
            <a:avLst/>
          </a:prstGeom>
          <a:ln w="19050" cmpd="sng">
            <a:headEnd type="none"/>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a:extLst>
              <a:ext uri="{FF2B5EF4-FFF2-40B4-BE49-F238E27FC236}">
                <a16:creationId xmlns:a16="http://schemas.microsoft.com/office/drawing/2014/main" id="{0AC5775F-6A85-BC4E-BE1D-F6BFFDBD696D}"/>
              </a:ext>
            </a:extLst>
          </p:cNvPr>
          <p:cNvCxnSpPr>
            <a:stCxn id="8" idx="0"/>
            <a:endCxn id="12" idx="3"/>
          </p:cNvCxnSpPr>
          <p:nvPr/>
        </p:nvCxnSpPr>
        <p:spPr>
          <a:xfrm flipV="1">
            <a:off x="8799666" y="3853274"/>
            <a:ext cx="132682" cy="280846"/>
          </a:xfrm>
          <a:prstGeom prst="straightConnector1">
            <a:avLst/>
          </a:prstGeom>
          <a:ln w="19050" cmpd="sng">
            <a:headEnd type="none"/>
            <a:tailEnd type="triangle"/>
          </a:ln>
        </p:spPr>
        <p:style>
          <a:lnRef idx="2">
            <a:schemeClr val="dk1"/>
          </a:lnRef>
          <a:fillRef idx="0">
            <a:schemeClr val="dk1"/>
          </a:fillRef>
          <a:effectRef idx="1">
            <a:schemeClr val="dk1"/>
          </a:effectRef>
          <a:fontRef idx="minor">
            <a:schemeClr val="tx1"/>
          </a:fontRef>
        </p:style>
      </p:cxnSp>
      <p:cxnSp>
        <p:nvCxnSpPr>
          <p:cNvPr id="18" name="Straight Arrow Connector 17">
            <a:extLst>
              <a:ext uri="{FF2B5EF4-FFF2-40B4-BE49-F238E27FC236}">
                <a16:creationId xmlns:a16="http://schemas.microsoft.com/office/drawing/2014/main" id="{2E0EBEFB-288F-534A-94FF-598DC8DE09FB}"/>
              </a:ext>
            </a:extLst>
          </p:cNvPr>
          <p:cNvCxnSpPr>
            <a:stCxn id="12" idx="3"/>
            <a:endCxn id="6" idx="7"/>
          </p:cNvCxnSpPr>
          <p:nvPr/>
        </p:nvCxnSpPr>
        <p:spPr>
          <a:xfrm flipH="1">
            <a:off x="8519703" y="3853274"/>
            <a:ext cx="412645" cy="206055"/>
          </a:xfrm>
          <a:prstGeom prst="straightConnector1">
            <a:avLst/>
          </a:prstGeom>
          <a:ln w="19050" cmpd="sng">
            <a:headEnd type="none"/>
            <a:tailEnd type="triangle"/>
          </a:ln>
        </p:spPr>
        <p:style>
          <a:lnRef idx="2">
            <a:schemeClr val="dk1"/>
          </a:lnRef>
          <a:fillRef idx="0">
            <a:schemeClr val="dk1"/>
          </a:fillRef>
          <a:effectRef idx="1">
            <a:schemeClr val="dk1"/>
          </a:effectRef>
          <a:fontRef idx="minor">
            <a:schemeClr val="tx1"/>
          </a:fontRef>
        </p:style>
      </p:cxnSp>
      <p:sp>
        <p:nvSpPr>
          <p:cNvPr id="19" name="TextBox 18">
            <a:extLst>
              <a:ext uri="{FF2B5EF4-FFF2-40B4-BE49-F238E27FC236}">
                <a16:creationId xmlns:a16="http://schemas.microsoft.com/office/drawing/2014/main" id="{CC993D7B-B69F-834D-BFAD-07A2995CBFCB}"/>
              </a:ext>
            </a:extLst>
          </p:cNvPr>
          <p:cNvSpPr txBox="1"/>
          <p:nvPr/>
        </p:nvSpPr>
        <p:spPr>
          <a:xfrm>
            <a:off x="9416755" y="3467924"/>
            <a:ext cx="2413000" cy="1077218"/>
          </a:xfrm>
          <a:prstGeom prst="rect">
            <a:avLst/>
          </a:prstGeom>
          <a:noFill/>
        </p:spPr>
        <p:txBody>
          <a:bodyPr wrap="square" rtlCol="0">
            <a:spAutoFit/>
          </a:bodyPr>
          <a:lstStyle/>
          <a:p>
            <a:r>
              <a:rPr lang="en-US" sz="1600" dirty="0"/>
              <a:t>Beads are confined in local “cage” and bounce nearly straight back, causing the correlation to go negative</a:t>
            </a:r>
          </a:p>
        </p:txBody>
      </p:sp>
      <p:cxnSp>
        <p:nvCxnSpPr>
          <p:cNvPr id="20" name="Straight Arrow Connector 19">
            <a:extLst>
              <a:ext uri="{FF2B5EF4-FFF2-40B4-BE49-F238E27FC236}">
                <a16:creationId xmlns:a16="http://schemas.microsoft.com/office/drawing/2014/main" id="{17BD820B-4E5C-5342-A533-C0038483C50C}"/>
              </a:ext>
            </a:extLst>
          </p:cNvPr>
          <p:cNvCxnSpPr>
            <a:stCxn id="6" idx="7"/>
            <a:endCxn id="7" idx="4"/>
          </p:cNvCxnSpPr>
          <p:nvPr/>
        </p:nvCxnSpPr>
        <p:spPr>
          <a:xfrm flipV="1">
            <a:off x="8519703" y="3744473"/>
            <a:ext cx="233871" cy="314856"/>
          </a:xfrm>
          <a:prstGeom prst="straightConnector1">
            <a:avLst/>
          </a:prstGeom>
          <a:ln w="19050" cmpd="sng">
            <a:headEnd type="none"/>
            <a:tailEnd type="triangle"/>
          </a:ln>
        </p:spPr>
        <p:style>
          <a:lnRef idx="2">
            <a:schemeClr val="dk1"/>
          </a:lnRef>
          <a:fillRef idx="0">
            <a:schemeClr val="dk1"/>
          </a:fillRef>
          <a:effectRef idx="1">
            <a:schemeClr val="dk1"/>
          </a:effectRef>
          <a:fontRef idx="minor">
            <a:schemeClr val="tx1"/>
          </a:fontRef>
        </p:style>
      </p:cxnSp>
      <p:sp>
        <p:nvSpPr>
          <p:cNvPr id="21" name="TextBox 20">
            <a:extLst>
              <a:ext uri="{FF2B5EF4-FFF2-40B4-BE49-F238E27FC236}">
                <a16:creationId xmlns:a16="http://schemas.microsoft.com/office/drawing/2014/main" id="{00B895E3-017F-C845-8861-2FA967BD46E0}"/>
              </a:ext>
            </a:extLst>
          </p:cNvPr>
          <p:cNvSpPr txBox="1"/>
          <p:nvPr/>
        </p:nvSpPr>
        <p:spPr>
          <a:xfrm>
            <a:off x="7565730" y="4951184"/>
            <a:ext cx="3976720" cy="369332"/>
          </a:xfrm>
          <a:prstGeom prst="rect">
            <a:avLst/>
          </a:prstGeom>
          <a:noFill/>
        </p:spPr>
        <p:txBody>
          <a:bodyPr wrap="none" rtlCol="0">
            <a:spAutoFit/>
          </a:bodyPr>
          <a:lstStyle/>
          <a:p>
            <a:r>
              <a:rPr lang="en-US" dirty="0"/>
              <a:t>Low density/high temperature: diffusion</a:t>
            </a:r>
          </a:p>
        </p:txBody>
      </p:sp>
      <p:sp>
        <p:nvSpPr>
          <p:cNvPr id="22" name="Oval 21">
            <a:extLst>
              <a:ext uri="{FF2B5EF4-FFF2-40B4-BE49-F238E27FC236}">
                <a16:creationId xmlns:a16="http://schemas.microsoft.com/office/drawing/2014/main" id="{780FF753-491C-F14D-9DEC-3FDA316FF044}"/>
              </a:ext>
            </a:extLst>
          </p:cNvPr>
          <p:cNvSpPr>
            <a:spLocks noChangeAspect="1"/>
          </p:cNvSpPr>
          <p:nvPr/>
        </p:nvSpPr>
        <p:spPr>
          <a:xfrm>
            <a:off x="8032759" y="5410376"/>
            <a:ext cx="182880" cy="1828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FDB969D-FF92-6E49-A69E-B751F30B50E7}"/>
              </a:ext>
            </a:extLst>
          </p:cNvPr>
          <p:cNvSpPr>
            <a:spLocks noChangeAspect="1"/>
          </p:cNvSpPr>
          <p:nvPr/>
        </p:nvSpPr>
        <p:spPr>
          <a:xfrm>
            <a:off x="7977663" y="5865736"/>
            <a:ext cx="182880" cy="1828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E8A8FF12-531A-6045-94BB-F03B2B846166}"/>
              </a:ext>
            </a:extLst>
          </p:cNvPr>
          <p:cNvSpPr>
            <a:spLocks noChangeAspect="1"/>
          </p:cNvSpPr>
          <p:nvPr/>
        </p:nvSpPr>
        <p:spPr>
          <a:xfrm>
            <a:off x="8309308" y="5314831"/>
            <a:ext cx="182880" cy="1828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7EC5F2D4-A5E3-0E43-BC07-CDCA472C765E}"/>
              </a:ext>
            </a:extLst>
          </p:cNvPr>
          <p:cNvSpPr>
            <a:spLocks noChangeAspect="1"/>
          </p:cNvSpPr>
          <p:nvPr/>
        </p:nvSpPr>
        <p:spPr>
          <a:xfrm>
            <a:off x="8355400" y="5981027"/>
            <a:ext cx="182880" cy="1828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6EC427D7-9D09-C34D-AA26-B9F6BBCD1F2F}"/>
              </a:ext>
            </a:extLst>
          </p:cNvPr>
          <p:cNvSpPr>
            <a:spLocks noChangeAspect="1"/>
          </p:cNvSpPr>
          <p:nvPr/>
        </p:nvSpPr>
        <p:spPr>
          <a:xfrm>
            <a:off x="8631949" y="5810266"/>
            <a:ext cx="182880" cy="1828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60FD7B21-AED1-324B-90EF-51A5D3785F1F}"/>
              </a:ext>
            </a:extLst>
          </p:cNvPr>
          <p:cNvSpPr>
            <a:spLocks noChangeAspect="1"/>
          </p:cNvSpPr>
          <p:nvPr/>
        </p:nvSpPr>
        <p:spPr>
          <a:xfrm>
            <a:off x="7759360" y="5602174"/>
            <a:ext cx="182880" cy="1828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00779659-E62B-3A47-83F1-EABD2176D5C0}"/>
              </a:ext>
            </a:extLst>
          </p:cNvPr>
          <p:cNvSpPr>
            <a:spLocks noChangeAspect="1"/>
          </p:cNvSpPr>
          <p:nvPr/>
        </p:nvSpPr>
        <p:spPr>
          <a:xfrm>
            <a:off x="8788727" y="6209169"/>
            <a:ext cx="182880" cy="1828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F7FCB3B1-32F1-964A-BD44-83E1A3F8A846}"/>
              </a:ext>
            </a:extLst>
          </p:cNvPr>
          <p:cNvSpPr>
            <a:spLocks noChangeAspect="1"/>
          </p:cNvSpPr>
          <p:nvPr/>
        </p:nvSpPr>
        <p:spPr>
          <a:xfrm>
            <a:off x="8585857" y="5464132"/>
            <a:ext cx="182880" cy="1828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D4B5F6AE-53A3-1C4B-BDBD-12AD89A740DD}"/>
              </a:ext>
            </a:extLst>
          </p:cNvPr>
          <p:cNvSpPr>
            <a:spLocks noChangeAspect="1"/>
          </p:cNvSpPr>
          <p:nvPr/>
        </p:nvSpPr>
        <p:spPr>
          <a:xfrm>
            <a:off x="8115938" y="6257576"/>
            <a:ext cx="182880" cy="1828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5FECDECD-9EE8-C74E-91E3-25CE794B79DF}"/>
              </a:ext>
            </a:extLst>
          </p:cNvPr>
          <p:cNvSpPr>
            <a:spLocks noChangeAspect="1"/>
          </p:cNvSpPr>
          <p:nvPr/>
        </p:nvSpPr>
        <p:spPr>
          <a:xfrm>
            <a:off x="7774198" y="6117729"/>
            <a:ext cx="182880" cy="1828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A9859FEA-A031-0543-8B96-F5C159883B62}"/>
              </a:ext>
            </a:extLst>
          </p:cNvPr>
          <p:cNvSpPr>
            <a:spLocks noChangeAspect="1"/>
          </p:cNvSpPr>
          <p:nvPr/>
        </p:nvSpPr>
        <p:spPr>
          <a:xfrm>
            <a:off x="8254213" y="5671992"/>
            <a:ext cx="182880" cy="18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Arrow Connector 32">
            <a:extLst>
              <a:ext uri="{FF2B5EF4-FFF2-40B4-BE49-F238E27FC236}">
                <a16:creationId xmlns:a16="http://schemas.microsoft.com/office/drawing/2014/main" id="{FBCEDBD6-1F07-9E48-9BDB-C5CA891F8804}"/>
              </a:ext>
            </a:extLst>
          </p:cNvPr>
          <p:cNvCxnSpPr>
            <a:endCxn id="25" idx="7"/>
          </p:cNvCxnSpPr>
          <p:nvPr/>
        </p:nvCxnSpPr>
        <p:spPr>
          <a:xfrm>
            <a:off x="8344254" y="5750354"/>
            <a:ext cx="167244" cy="257455"/>
          </a:xfrm>
          <a:prstGeom prst="straightConnector1">
            <a:avLst/>
          </a:prstGeom>
          <a:ln w="19050" cmpd="sng">
            <a:headEnd type="none"/>
            <a:tailEnd type="triangle"/>
          </a:ln>
        </p:spPr>
        <p:style>
          <a:lnRef idx="2">
            <a:schemeClr val="dk1"/>
          </a:lnRef>
          <a:fillRef idx="0">
            <a:schemeClr val="dk1"/>
          </a:fillRef>
          <a:effectRef idx="1">
            <a:schemeClr val="dk1"/>
          </a:effectRef>
          <a:fontRef idx="minor">
            <a:schemeClr val="tx1"/>
          </a:fontRef>
        </p:style>
      </p:cxnSp>
      <p:cxnSp>
        <p:nvCxnSpPr>
          <p:cNvPr id="34" name="Straight Arrow Connector 33">
            <a:extLst>
              <a:ext uri="{FF2B5EF4-FFF2-40B4-BE49-F238E27FC236}">
                <a16:creationId xmlns:a16="http://schemas.microsoft.com/office/drawing/2014/main" id="{BFE157EB-4548-D84B-8766-725C397DDCAD}"/>
              </a:ext>
            </a:extLst>
          </p:cNvPr>
          <p:cNvCxnSpPr>
            <a:stCxn id="25" idx="7"/>
            <a:endCxn id="28" idx="0"/>
          </p:cNvCxnSpPr>
          <p:nvPr/>
        </p:nvCxnSpPr>
        <p:spPr>
          <a:xfrm>
            <a:off x="8511498" y="6007809"/>
            <a:ext cx="368669" cy="201360"/>
          </a:xfrm>
          <a:prstGeom prst="straightConnector1">
            <a:avLst/>
          </a:prstGeom>
          <a:ln w="19050" cmpd="sng">
            <a:headEnd type="none"/>
            <a:tailEnd type="triangle"/>
          </a:ln>
        </p:spPr>
        <p:style>
          <a:lnRef idx="2">
            <a:schemeClr val="dk1"/>
          </a:lnRef>
          <a:fillRef idx="0">
            <a:schemeClr val="dk1"/>
          </a:fillRef>
          <a:effectRef idx="1">
            <a:schemeClr val="dk1"/>
          </a:effectRef>
          <a:fontRef idx="minor">
            <a:schemeClr val="tx1"/>
          </a:fontRef>
        </p:style>
      </p:cxnSp>
      <p:cxnSp>
        <p:nvCxnSpPr>
          <p:cNvPr id="35" name="Straight Arrow Connector 34">
            <a:extLst>
              <a:ext uri="{FF2B5EF4-FFF2-40B4-BE49-F238E27FC236}">
                <a16:creationId xmlns:a16="http://schemas.microsoft.com/office/drawing/2014/main" id="{48DA6352-36A0-9D4D-8973-538BD1C7B999}"/>
              </a:ext>
            </a:extLst>
          </p:cNvPr>
          <p:cNvCxnSpPr>
            <a:stCxn id="28" idx="0"/>
            <a:endCxn id="38" idx="3"/>
          </p:cNvCxnSpPr>
          <p:nvPr/>
        </p:nvCxnSpPr>
        <p:spPr>
          <a:xfrm flipV="1">
            <a:off x="8880167" y="6044427"/>
            <a:ext cx="118222" cy="164742"/>
          </a:xfrm>
          <a:prstGeom prst="straightConnector1">
            <a:avLst/>
          </a:prstGeom>
          <a:ln w="19050" cmpd="sng">
            <a:headEnd type="none"/>
            <a:tailEnd type="triangle"/>
          </a:ln>
        </p:spPr>
        <p:style>
          <a:lnRef idx="2">
            <a:schemeClr val="dk1"/>
          </a:lnRef>
          <a:fillRef idx="0">
            <a:schemeClr val="dk1"/>
          </a:fillRef>
          <a:effectRef idx="1">
            <a:schemeClr val="dk1"/>
          </a:effectRef>
          <a:fontRef idx="minor">
            <a:schemeClr val="tx1"/>
          </a:fontRef>
        </p:style>
      </p:cxnSp>
      <p:cxnSp>
        <p:nvCxnSpPr>
          <p:cNvPr id="36" name="Straight Arrow Connector 35">
            <a:extLst>
              <a:ext uri="{FF2B5EF4-FFF2-40B4-BE49-F238E27FC236}">
                <a16:creationId xmlns:a16="http://schemas.microsoft.com/office/drawing/2014/main" id="{C43E2208-8999-5142-BE53-4E63A30AE5E0}"/>
              </a:ext>
            </a:extLst>
          </p:cNvPr>
          <p:cNvCxnSpPr>
            <a:stCxn id="38" idx="3"/>
          </p:cNvCxnSpPr>
          <p:nvPr/>
        </p:nvCxnSpPr>
        <p:spPr>
          <a:xfrm>
            <a:off x="8998389" y="6044427"/>
            <a:ext cx="119798" cy="279741"/>
          </a:xfrm>
          <a:prstGeom prst="straightConnector1">
            <a:avLst/>
          </a:prstGeom>
          <a:ln w="19050" cmpd="sng">
            <a:headEnd type="none"/>
            <a:tailEnd type="triangle"/>
          </a:ln>
        </p:spPr>
        <p:style>
          <a:lnRef idx="2">
            <a:schemeClr val="dk1"/>
          </a:lnRef>
          <a:fillRef idx="0">
            <a:schemeClr val="dk1"/>
          </a:fillRef>
          <a:effectRef idx="1">
            <a:schemeClr val="dk1"/>
          </a:effectRef>
          <a:fontRef idx="minor">
            <a:schemeClr val="tx1"/>
          </a:fontRef>
        </p:style>
      </p:cxnSp>
      <p:sp>
        <p:nvSpPr>
          <p:cNvPr id="37" name="Oval 36">
            <a:extLst>
              <a:ext uri="{FF2B5EF4-FFF2-40B4-BE49-F238E27FC236}">
                <a16:creationId xmlns:a16="http://schemas.microsoft.com/office/drawing/2014/main" id="{B48232C3-31C5-BD40-A776-A70661999B1C}"/>
              </a:ext>
            </a:extLst>
          </p:cNvPr>
          <p:cNvSpPr>
            <a:spLocks noChangeAspect="1"/>
          </p:cNvSpPr>
          <p:nvPr/>
        </p:nvSpPr>
        <p:spPr>
          <a:xfrm>
            <a:off x="8906949" y="5419294"/>
            <a:ext cx="182880" cy="1828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961D8727-1B02-7C49-8BDF-CB62056BC0C0}"/>
              </a:ext>
            </a:extLst>
          </p:cNvPr>
          <p:cNvSpPr>
            <a:spLocks noChangeAspect="1"/>
          </p:cNvSpPr>
          <p:nvPr/>
        </p:nvSpPr>
        <p:spPr>
          <a:xfrm>
            <a:off x="8971607" y="5888329"/>
            <a:ext cx="182880" cy="182880"/>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6F0434D4-0CEA-BF4A-8728-A464FA698027}"/>
              </a:ext>
            </a:extLst>
          </p:cNvPr>
          <p:cNvSpPr txBox="1"/>
          <p:nvPr/>
        </p:nvSpPr>
        <p:spPr>
          <a:xfrm>
            <a:off x="9273254" y="5320516"/>
            <a:ext cx="2349500" cy="1323439"/>
          </a:xfrm>
          <a:prstGeom prst="rect">
            <a:avLst/>
          </a:prstGeom>
          <a:noFill/>
        </p:spPr>
        <p:txBody>
          <a:bodyPr wrap="square" rtlCol="0">
            <a:spAutoFit/>
          </a:bodyPr>
          <a:lstStyle/>
          <a:p>
            <a:r>
              <a:rPr lang="en-US" sz="1600" dirty="0"/>
              <a:t>Beads are able to move past each other, so beads tend to keep going in the same direction, making the VACF positive</a:t>
            </a:r>
          </a:p>
        </p:txBody>
      </p:sp>
      <p:graphicFrame>
        <p:nvGraphicFramePr>
          <p:cNvPr id="40" name="Object 39">
            <a:extLst>
              <a:ext uri="{FF2B5EF4-FFF2-40B4-BE49-F238E27FC236}">
                <a16:creationId xmlns:a16="http://schemas.microsoft.com/office/drawing/2014/main" id="{F1F6B73A-DC75-7E49-A317-8869AF2006EC}"/>
              </a:ext>
            </a:extLst>
          </p:cNvPr>
          <p:cNvGraphicFramePr>
            <a:graphicFrameLocks noChangeAspect="1"/>
          </p:cNvGraphicFramePr>
          <p:nvPr>
            <p:extLst>
              <p:ext uri="{D42A27DB-BD31-4B8C-83A1-F6EECF244321}">
                <p14:modId xmlns:p14="http://schemas.microsoft.com/office/powerpoint/2010/main" val="2642384263"/>
              </p:ext>
            </p:extLst>
          </p:nvPr>
        </p:nvGraphicFramePr>
        <p:xfrm>
          <a:off x="2810946" y="1911892"/>
          <a:ext cx="3394075" cy="554037"/>
        </p:xfrm>
        <a:graphic>
          <a:graphicData uri="http://schemas.openxmlformats.org/presentationml/2006/ole">
            <mc:AlternateContent xmlns:mc="http://schemas.openxmlformats.org/markup-compatibility/2006">
              <mc:Choice xmlns:v="urn:schemas-microsoft-com:vml" Requires="v">
                <p:oleObj spid="_x0000_s1029" name="Equation" r:id="rId3" imgW="1905000" imgH="304800" progId="Equation.3">
                  <p:embed/>
                </p:oleObj>
              </mc:Choice>
              <mc:Fallback>
                <p:oleObj name="Equation" r:id="rId3" imgW="1905000" imgH="304800" progId="Equation.3">
                  <p:embed/>
                  <p:pic>
                    <p:nvPicPr>
                      <p:cNvPr id="5" name="Object 4"/>
                      <p:cNvPicPr>
                        <a:picLocks noChangeAspect="1" noChangeArrowheads="1"/>
                      </p:cNvPicPr>
                      <p:nvPr/>
                    </p:nvPicPr>
                    <p:blipFill>
                      <a:blip r:embed="rId4"/>
                      <a:srcRect/>
                      <a:stretch>
                        <a:fillRect/>
                      </a:stretch>
                    </p:blipFill>
                    <p:spPr bwMode="auto">
                      <a:xfrm>
                        <a:off x="2810946" y="1911892"/>
                        <a:ext cx="3394075" cy="554037"/>
                      </a:xfrm>
                      <a:prstGeom prst="rect">
                        <a:avLst/>
                      </a:prstGeom>
                      <a:noFill/>
                    </p:spPr>
                  </p:pic>
                </p:oleObj>
              </mc:Fallback>
            </mc:AlternateContent>
          </a:graphicData>
        </a:graphic>
      </p:graphicFrame>
      <p:sp>
        <p:nvSpPr>
          <p:cNvPr id="41" name="TextBox 40">
            <a:extLst>
              <a:ext uri="{FF2B5EF4-FFF2-40B4-BE49-F238E27FC236}">
                <a16:creationId xmlns:a16="http://schemas.microsoft.com/office/drawing/2014/main" id="{F27B87D8-2A59-6743-A5EA-CBA5E907DE7F}"/>
              </a:ext>
            </a:extLst>
          </p:cNvPr>
          <p:cNvSpPr txBox="1"/>
          <p:nvPr/>
        </p:nvSpPr>
        <p:spPr>
          <a:xfrm>
            <a:off x="6766925" y="1834304"/>
            <a:ext cx="4895127" cy="1107996"/>
          </a:xfrm>
          <a:prstGeom prst="rect">
            <a:avLst/>
          </a:prstGeom>
          <a:noFill/>
        </p:spPr>
        <p:txBody>
          <a:bodyPr wrap="square" rtlCol="0">
            <a:spAutoFit/>
          </a:bodyPr>
          <a:lstStyle/>
          <a:p>
            <a:pPr marL="285750" indent="-285750">
              <a:buFont typeface="Arial"/>
              <a:buChar char="•"/>
            </a:pPr>
            <a:r>
              <a:rPr lang="en-US" dirty="0"/>
              <a:t>&lt;&gt; Indicates average over all particles and initial times t</a:t>
            </a:r>
            <a:r>
              <a:rPr lang="en-US" baseline="-25000" dirty="0"/>
              <a:t>0</a:t>
            </a:r>
          </a:p>
          <a:p>
            <a:pPr marL="285750" indent="-285750">
              <a:buFont typeface="Arial"/>
              <a:buChar char="•"/>
            </a:pPr>
            <a:r>
              <a:rPr lang="en-US" dirty="0"/>
              <a:t>&lt;v</a:t>
            </a:r>
            <a:r>
              <a:rPr lang="en-US" baseline="30000" dirty="0"/>
              <a:t>2</a:t>
            </a:r>
            <a:r>
              <a:rPr lang="en-US" dirty="0"/>
              <a:t>&gt;=3k</a:t>
            </a:r>
            <a:r>
              <a:rPr lang="en-US" baseline="-25000" dirty="0"/>
              <a:t>B</a:t>
            </a:r>
            <a:r>
              <a:rPr lang="en-US" dirty="0"/>
              <a:t>T/m</a:t>
            </a:r>
          </a:p>
          <a:p>
            <a:endParaRPr lang="en-US" baseline="-25000" dirty="0"/>
          </a:p>
        </p:txBody>
      </p:sp>
      <p:pic>
        <p:nvPicPr>
          <p:cNvPr id="48" name="Picture 47">
            <a:extLst>
              <a:ext uri="{FF2B5EF4-FFF2-40B4-BE49-F238E27FC236}">
                <a16:creationId xmlns:a16="http://schemas.microsoft.com/office/drawing/2014/main" id="{D159F87D-5A56-0048-AA11-83729E3B0176}"/>
              </a:ext>
            </a:extLst>
          </p:cNvPr>
          <p:cNvPicPr>
            <a:picLocks noChangeAspect="1"/>
          </p:cNvPicPr>
          <p:nvPr/>
        </p:nvPicPr>
        <p:blipFill>
          <a:blip r:embed="rId5"/>
          <a:stretch>
            <a:fillRect/>
          </a:stretch>
        </p:blipFill>
        <p:spPr>
          <a:xfrm>
            <a:off x="1754460" y="3198806"/>
            <a:ext cx="3791378" cy="2976824"/>
          </a:xfrm>
          <a:prstGeom prst="rect">
            <a:avLst/>
          </a:prstGeom>
        </p:spPr>
      </p:pic>
      <p:sp>
        <p:nvSpPr>
          <p:cNvPr id="49" name="TextBox 48">
            <a:extLst>
              <a:ext uri="{FF2B5EF4-FFF2-40B4-BE49-F238E27FC236}">
                <a16:creationId xmlns:a16="http://schemas.microsoft.com/office/drawing/2014/main" id="{9439FF73-9C27-BD4F-9724-C7573F3F43B5}"/>
              </a:ext>
            </a:extLst>
          </p:cNvPr>
          <p:cNvSpPr txBox="1"/>
          <p:nvPr/>
        </p:nvSpPr>
        <p:spPr>
          <a:xfrm>
            <a:off x="2925472" y="3425612"/>
            <a:ext cx="1719679" cy="646331"/>
          </a:xfrm>
          <a:prstGeom prst="rect">
            <a:avLst/>
          </a:prstGeom>
          <a:noFill/>
        </p:spPr>
        <p:txBody>
          <a:bodyPr wrap="none" rtlCol="0">
            <a:spAutoFit/>
          </a:bodyPr>
          <a:lstStyle/>
          <a:p>
            <a:r>
              <a:rPr lang="en-US" b="1" dirty="0"/>
              <a:t>Example</a:t>
            </a:r>
            <a:r>
              <a:rPr lang="en-US" dirty="0"/>
              <a:t>: </a:t>
            </a:r>
          </a:p>
          <a:p>
            <a:r>
              <a:rPr lang="en-US" dirty="0"/>
              <a:t>Soft sphere fluid</a:t>
            </a:r>
          </a:p>
        </p:txBody>
      </p:sp>
      <p:cxnSp>
        <p:nvCxnSpPr>
          <p:cNvPr id="50" name="Straight Arrow Connector 49">
            <a:extLst>
              <a:ext uri="{FF2B5EF4-FFF2-40B4-BE49-F238E27FC236}">
                <a16:creationId xmlns:a16="http://schemas.microsoft.com/office/drawing/2014/main" id="{0B3CBF38-57AA-324D-BEB1-A096137FA27C}"/>
              </a:ext>
            </a:extLst>
          </p:cNvPr>
          <p:cNvCxnSpPr/>
          <p:nvPr/>
        </p:nvCxnSpPr>
        <p:spPr>
          <a:xfrm flipH="1">
            <a:off x="2288716" y="4551065"/>
            <a:ext cx="563338" cy="778365"/>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51" name="TextBox 50">
            <a:extLst>
              <a:ext uri="{FF2B5EF4-FFF2-40B4-BE49-F238E27FC236}">
                <a16:creationId xmlns:a16="http://schemas.microsoft.com/office/drawing/2014/main" id="{71A248A6-1117-F941-BF38-EFD2098D3EFD}"/>
              </a:ext>
            </a:extLst>
          </p:cNvPr>
          <p:cNvSpPr txBox="1"/>
          <p:nvPr/>
        </p:nvSpPr>
        <p:spPr>
          <a:xfrm>
            <a:off x="2645967" y="4179874"/>
            <a:ext cx="1877437" cy="369332"/>
          </a:xfrm>
          <a:prstGeom prst="rect">
            <a:avLst/>
          </a:prstGeom>
          <a:noFill/>
        </p:spPr>
        <p:txBody>
          <a:bodyPr wrap="none" rtlCol="0">
            <a:spAutoFit/>
          </a:bodyPr>
          <a:lstStyle/>
          <a:p>
            <a:r>
              <a:rPr lang="en-US" dirty="0"/>
              <a:t>Increasing density</a:t>
            </a:r>
          </a:p>
        </p:txBody>
      </p:sp>
    </p:spTree>
    <p:extLst>
      <p:ext uri="{BB962C8B-B14F-4D97-AF65-F5344CB8AC3E}">
        <p14:creationId xmlns:p14="http://schemas.microsoft.com/office/powerpoint/2010/main" val="13963936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0B9FD-18B4-5240-AAB3-FEC9A6263DEF}"/>
              </a:ext>
            </a:extLst>
          </p:cNvPr>
          <p:cNvSpPr>
            <a:spLocks noGrp="1"/>
          </p:cNvSpPr>
          <p:nvPr>
            <p:ph type="title"/>
          </p:nvPr>
        </p:nvSpPr>
        <p:spPr/>
        <p:txBody>
          <a:bodyPr/>
          <a:lstStyle/>
          <a:p>
            <a:r>
              <a:rPr lang="en-US" dirty="0"/>
              <a:t>Spatiotemporal Analysis </a:t>
            </a:r>
          </a:p>
        </p:txBody>
      </p:sp>
      <p:sp>
        <p:nvSpPr>
          <p:cNvPr id="3" name="Content Placeholder 2">
            <a:extLst>
              <a:ext uri="{FF2B5EF4-FFF2-40B4-BE49-F238E27FC236}">
                <a16:creationId xmlns:a16="http://schemas.microsoft.com/office/drawing/2014/main" id="{E2D7068F-D56E-FC4F-AA1A-180A1592BDF7}"/>
              </a:ext>
            </a:extLst>
          </p:cNvPr>
          <p:cNvSpPr>
            <a:spLocks noGrp="1"/>
          </p:cNvSpPr>
          <p:nvPr>
            <p:ph idx="1"/>
          </p:nvPr>
        </p:nvSpPr>
        <p:spPr>
          <a:xfrm>
            <a:off x="245075" y="2722305"/>
            <a:ext cx="5476103" cy="4351338"/>
          </a:xfrm>
        </p:spPr>
        <p:txBody>
          <a:bodyPr>
            <a:noAutofit/>
          </a:bodyPr>
          <a:lstStyle/>
          <a:p>
            <a:r>
              <a:rPr lang="en-US" sz="1800" dirty="0"/>
              <a:t>Structure:</a:t>
            </a:r>
          </a:p>
          <a:p>
            <a:pPr lvl="1"/>
            <a:r>
              <a:rPr lang="en-US" sz="1800" dirty="0"/>
              <a:t>VMD snapshots</a:t>
            </a:r>
          </a:p>
          <a:p>
            <a:pPr lvl="1"/>
            <a:r>
              <a:rPr lang="en-US" sz="1800" b="1" dirty="0"/>
              <a:t>Radial distribution function</a:t>
            </a:r>
          </a:p>
          <a:p>
            <a:pPr lvl="1"/>
            <a:r>
              <a:rPr lang="en-US" sz="1800" dirty="0"/>
              <a:t>Structure factor</a:t>
            </a:r>
          </a:p>
          <a:p>
            <a:pPr lvl="1"/>
            <a:r>
              <a:rPr lang="en-US" sz="1800" dirty="0"/>
              <a:t>Cluster analysis</a:t>
            </a:r>
          </a:p>
          <a:p>
            <a:r>
              <a:rPr lang="en-US" sz="1800" dirty="0"/>
              <a:t>Dynamics:</a:t>
            </a:r>
          </a:p>
          <a:p>
            <a:pPr lvl="1"/>
            <a:r>
              <a:rPr lang="en-US" sz="1800" b="1" dirty="0"/>
              <a:t>Mean Squared Displacement</a:t>
            </a:r>
          </a:p>
          <a:p>
            <a:pPr lvl="1"/>
            <a:r>
              <a:rPr lang="en-US" sz="1800" b="1" dirty="0"/>
              <a:t>Autocorrelation functions</a:t>
            </a:r>
          </a:p>
          <a:p>
            <a:pPr lvl="2"/>
            <a:r>
              <a:rPr lang="en-US" sz="1800" dirty="0"/>
              <a:t>Velocity</a:t>
            </a:r>
          </a:p>
          <a:p>
            <a:pPr lvl="2"/>
            <a:r>
              <a:rPr lang="en-US" sz="1800" dirty="0"/>
              <a:t>End to end</a:t>
            </a:r>
          </a:p>
          <a:p>
            <a:pPr lvl="2"/>
            <a:r>
              <a:rPr lang="en-US" sz="1800" dirty="0"/>
              <a:t>Bond</a:t>
            </a:r>
          </a:p>
          <a:p>
            <a:pPr lvl="2"/>
            <a:r>
              <a:rPr lang="en-US" sz="1800" dirty="0"/>
              <a:t>Stress-Stress</a:t>
            </a:r>
          </a:p>
        </p:txBody>
      </p:sp>
      <p:sp>
        <p:nvSpPr>
          <p:cNvPr id="4" name="TextBox 3">
            <a:extLst>
              <a:ext uri="{FF2B5EF4-FFF2-40B4-BE49-F238E27FC236}">
                <a16:creationId xmlns:a16="http://schemas.microsoft.com/office/drawing/2014/main" id="{1C05DB54-C221-DE47-945B-ADA190FDD546}"/>
              </a:ext>
            </a:extLst>
          </p:cNvPr>
          <p:cNvSpPr txBox="1"/>
          <p:nvPr/>
        </p:nvSpPr>
        <p:spPr>
          <a:xfrm>
            <a:off x="3203854" y="1562008"/>
            <a:ext cx="5034648" cy="923330"/>
          </a:xfrm>
          <a:prstGeom prst="rect">
            <a:avLst/>
          </a:prstGeom>
          <a:noFill/>
        </p:spPr>
        <p:txBody>
          <a:bodyPr wrap="none" rtlCol="0">
            <a:spAutoFit/>
          </a:bodyPr>
          <a:lstStyle/>
          <a:p>
            <a:r>
              <a:rPr lang="en-US" dirty="0"/>
              <a:t>Allows us to study persistence of patterns over time</a:t>
            </a:r>
          </a:p>
          <a:p>
            <a:r>
              <a:rPr lang="en-US" dirty="0"/>
              <a:t>Structure – property relationships </a:t>
            </a:r>
          </a:p>
          <a:p>
            <a:r>
              <a:rPr lang="en-US" dirty="0"/>
              <a:t>Non Equilibrium Simulations</a:t>
            </a:r>
          </a:p>
        </p:txBody>
      </p:sp>
    </p:spTree>
    <p:extLst>
      <p:ext uri="{BB962C8B-B14F-4D97-AF65-F5344CB8AC3E}">
        <p14:creationId xmlns:p14="http://schemas.microsoft.com/office/powerpoint/2010/main" val="37454676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11510-0C16-B44B-AFFD-DB6AE96867BA}"/>
              </a:ext>
            </a:extLst>
          </p:cNvPr>
          <p:cNvSpPr>
            <a:spLocks noGrp="1"/>
          </p:cNvSpPr>
          <p:nvPr>
            <p:ph type="title"/>
          </p:nvPr>
        </p:nvSpPr>
        <p:spPr/>
        <p:txBody>
          <a:bodyPr/>
          <a:lstStyle/>
          <a:p>
            <a:r>
              <a:rPr lang="en-US" dirty="0"/>
              <a:t>Radial distribution function</a:t>
            </a:r>
          </a:p>
        </p:txBody>
      </p:sp>
      <p:sp>
        <p:nvSpPr>
          <p:cNvPr id="3" name="Content Placeholder 2">
            <a:extLst>
              <a:ext uri="{FF2B5EF4-FFF2-40B4-BE49-F238E27FC236}">
                <a16:creationId xmlns:a16="http://schemas.microsoft.com/office/drawing/2014/main" id="{D8232FA1-DBEF-AE43-9AD7-6EB22DADDFCD}"/>
              </a:ext>
            </a:extLst>
          </p:cNvPr>
          <p:cNvSpPr>
            <a:spLocks noGrp="1"/>
          </p:cNvSpPr>
          <p:nvPr>
            <p:ph idx="1"/>
          </p:nvPr>
        </p:nvSpPr>
        <p:spPr/>
        <p:txBody>
          <a:bodyPr/>
          <a:lstStyle/>
          <a:p>
            <a:r>
              <a:rPr lang="en-US" dirty="0"/>
              <a:t>Also known as g(r), pair correlation function</a:t>
            </a:r>
          </a:p>
          <a:p>
            <a:r>
              <a:rPr lang="en-US" altLang="en-US" dirty="0">
                <a:ea typeface="ＭＳ Ｐゴシック" charset="-128"/>
              </a:rPr>
              <a:t>Given that a particle of type </a:t>
            </a:r>
            <a:r>
              <a:rPr lang="en-US" altLang="en-US" dirty="0" err="1">
                <a:ea typeface="ＭＳ Ｐゴシック" charset="-128"/>
              </a:rPr>
              <a:t>i</a:t>
            </a:r>
            <a:r>
              <a:rPr lang="en-US" altLang="en-US" dirty="0">
                <a:ea typeface="ＭＳ Ｐゴシック" charset="-128"/>
              </a:rPr>
              <a:t> is at the origin, </a:t>
            </a:r>
            <a:r>
              <a:rPr lang="en-US" altLang="en-US" dirty="0" err="1">
                <a:ea typeface="ＭＳ Ｐゴシック" charset="-128"/>
              </a:rPr>
              <a:t>g</a:t>
            </a:r>
            <a:r>
              <a:rPr lang="en-US" altLang="en-US" baseline="-25000" dirty="0" err="1">
                <a:ea typeface="ＭＳ Ｐゴシック" charset="-128"/>
              </a:rPr>
              <a:t>ij</a:t>
            </a:r>
            <a:r>
              <a:rPr lang="en-US" altLang="en-US" dirty="0">
                <a:ea typeface="ＭＳ Ｐゴシック" charset="-128"/>
              </a:rPr>
              <a:t>(r) gives the probability of a type j particle existing at a distance r, relative to the probability in the bulk </a:t>
            </a:r>
          </a:p>
          <a:p>
            <a:r>
              <a:rPr lang="en-US" altLang="en-US" dirty="0"/>
              <a:t>For equilibrium simulations, average over many snapshots to get accurate data</a:t>
            </a:r>
          </a:p>
          <a:p>
            <a:pPr lvl="1"/>
            <a:r>
              <a:rPr lang="en-US" altLang="en-US" sz="2800" dirty="0"/>
              <a:t>Averaging two timesteps close together in time gives little benefit (both configurations will be similar), but it takes time</a:t>
            </a:r>
          </a:p>
          <a:p>
            <a:pPr lvl="1"/>
            <a:r>
              <a:rPr lang="en-US" altLang="en-US" sz="2800" dirty="0"/>
              <a:t>Averaging two timesteps that are far enough apart in time that they are uncorrelated reduces noise </a:t>
            </a:r>
          </a:p>
          <a:p>
            <a:endParaRPr lang="en-US" dirty="0"/>
          </a:p>
        </p:txBody>
      </p:sp>
    </p:spTree>
    <p:extLst>
      <p:ext uri="{BB962C8B-B14F-4D97-AF65-F5344CB8AC3E}">
        <p14:creationId xmlns:p14="http://schemas.microsoft.com/office/powerpoint/2010/main" val="8845090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C964FF4-982C-3544-ABD1-4C506BD53DB1}"/>
              </a:ext>
            </a:extLst>
          </p:cNvPr>
          <p:cNvPicPr>
            <a:picLocks noChangeAspect="1"/>
          </p:cNvPicPr>
          <p:nvPr/>
        </p:nvPicPr>
        <p:blipFill>
          <a:blip r:embed="rId2"/>
          <a:stretch>
            <a:fillRect/>
          </a:stretch>
        </p:blipFill>
        <p:spPr>
          <a:xfrm>
            <a:off x="232719" y="2390350"/>
            <a:ext cx="3570416" cy="3441881"/>
          </a:xfrm>
          <a:prstGeom prst="rect">
            <a:avLst/>
          </a:prstGeom>
        </p:spPr>
      </p:pic>
      <p:sp>
        <p:nvSpPr>
          <p:cNvPr id="6" name="TextBox 5">
            <a:extLst>
              <a:ext uri="{FF2B5EF4-FFF2-40B4-BE49-F238E27FC236}">
                <a16:creationId xmlns:a16="http://schemas.microsoft.com/office/drawing/2014/main" id="{7C9E4D21-C861-994E-A51E-229F36520B03}"/>
              </a:ext>
            </a:extLst>
          </p:cNvPr>
          <p:cNvSpPr txBox="1"/>
          <p:nvPr/>
        </p:nvSpPr>
        <p:spPr>
          <a:xfrm>
            <a:off x="4096004" y="1779687"/>
            <a:ext cx="7379730" cy="5078313"/>
          </a:xfrm>
          <a:prstGeom prst="rect">
            <a:avLst/>
          </a:prstGeom>
          <a:noFill/>
        </p:spPr>
        <p:txBody>
          <a:bodyPr wrap="square" rtlCol="0">
            <a:spAutoFit/>
          </a:bodyPr>
          <a:lstStyle/>
          <a:p>
            <a:pPr marL="285750" indent="-285750">
              <a:buFont typeface="Arial" panose="020B0604020202020204" pitchFamily="34" charset="0"/>
              <a:buChar char="•"/>
            </a:pPr>
            <a:r>
              <a:rPr lang="en-US" dirty="0"/>
              <a:t>Pick a value of </a:t>
            </a:r>
            <a:r>
              <a:rPr lang="en-US" i="1" dirty="0" err="1"/>
              <a:t>dr</a:t>
            </a:r>
            <a:endParaRPr lang="en-US" dirty="0"/>
          </a:p>
          <a:p>
            <a:pPr marL="285750" indent="-285750">
              <a:buFont typeface="Arial" panose="020B0604020202020204" pitchFamily="34" charset="0"/>
              <a:buChar char="•"/>
            </a:pPr>
            <a:r>
              <a:rPr lang="en-US" dirty="0"/>
              <a:t>Loop over all values of </a:t>
            </a:r>
            <a:r>
              <a:rPr lang="en-US" i="1" dirty="0"/>
              <a:t>r</a:t>
            </a:r>
            <a:r>
              <a:rPr lang="en-US" dirty="0"/>
              <a:t> that you care about:</a:t>
            </a:r>
          </a:p>
          <a:p>
            <a:pPr marL="742950" lvl="1" indent="-285750">
              <a:buFont typeface="Arial" panose="020B0604020202020204" pitchFamily="34" charset="0"/>
              <a:buChar char="•"/>
            </a:pPr>
            <a:r>
              <a:rPr lang="en-US" dirty="0"/>
              <a:t>Consider each particle you have in turn. Count all particles that are a distance between </a:t>
            </a:r>
            <a:r>
              <a:rPr lang="en-US" i="1" dirty="0"/>
              <a:t>r</a:t>
            </a:r>
            <a:r>
              <a:rPr lang="en-US" dirty="0"/>
              <a:t> and </a:t>
            </a:r>
            <a:r>
              <a:rPr lang="en-US" i="1" dirty="0"/>
              <a:t>r + </a:t>
            </a:r>
            <a:r>
              <a:rPr lang="en-US" i="1" dirty="0" err="1"/>
              <a:t>dr</a:t>
            </a:r>
            <a:r>
              <a:rPr lang="en-US" dirty="0"/>
              <a:t> away from the particle you're considering. You can think of this as all particles in a spherical shell surrounding the reference particle. The shell has a thickness dr.</a:t>
            </a:r>
          </a:p>
          <a:p>
            <a:pPr marL="742950" lvl="1" indent="-285750">
              <a:buFont typeface="Arial" panose="020B0604020202020204" pitchFamily="34" charset="0"/>
              <a:buChar char="•"/>
            </a:pPr>
            <a:r>
              <a:rPr lang="en-US" dirty="0"/>
              <a:t>Divide your total count by N, the number of reference particles you considered -- probably the total number of particles in your data.</a:t>
            </a:r>
          </a:p>
          <a:p>
            <a:pPr marL="742950" lvl="1" indent="-285750">
              <a:buFont typeface="Arial" panose="020B0604020202020204" pitchFamily="34" charset="0"/>
              <a:buChar char="•"/>
            </a:pPr>
            <a:r>
              <a:rPr lang="en-US" dirty="0"/>
              <a:t>Divide this number by 4 pi </a:t>
            </a:r>
            <a:r>
              <a:rPr lang="en-US" i="1" dirty="0"/>
              <a:t>r^2 </a:t>
            </a:r>
            <a:r>
              <a:rPr lang="en-US" i="1" dirty="0" err="1"/>
              <a:t>dr</a:t>
            </a:r>
            <a:r>
              <a:rPr lang="en-US" dirty="0"/>
              <a:t>, the volume of the spherical shell (the surface area 4 pi </a:t>
            </a:r>
            <a:r>
              <a:rPr lang="en-US" i="1" dirty="0"/>
              <a:t>r</a:t>
            </a:r>
            <a:r>
              <a:rPr lang="en-US" dirty="0"/>
              <a:t>^2, multiplied by the small thickness </a:t>
            </a:r>
            <a:r>
              <a:rPr lang="en-US" i="1" dirty="0" err="1"/>
              <a:t>dr</a:t>
            </a:r>
            <a:r>
              <a:rPr lang="en-US" dirty="0"/>
              <a:t>). This accounts for the fact that as </a:t>
            </a:r>
            <a:r>
              <a:rPr lang="en-US" i="1" dirty="0"/>
              <a:t>r</a:t>
            </a:r>
            <a:r>
              <a:rPr lang="en-US" dirty="0"/>
              <a:t> gets larger, for trivial reasons you find more particles with the given separation.</a:t>
            </a:r>
          </a:p>
          <a:p>
            <a:pPr marL="742950" lvl="1" indent="-285750">
              <a:buFont typeface="Arial" panose="020B0604020202020204" pitchFamily="34" charset="0"/>
              <a:buChar char="•"/>
            </a:pPr>
            <a:r>
              <a:rPr lang="en-US" dirty="0"/>
              <a:t>Divide this by the particle number density. This ensures that </a:t>
            </a:r>
            <a:r>
              <a:rPr lang="en-US" i="1" dirty="0"/>
              <a:t>g(r)</a:t>
            </a:r>
            <a:r>
              <a:rPr lang="en-US" dirty="0"/>
              <a:t>=1 for data with no structure. In other words, if you just had an arbitrarily placed spherical shell of inner radius </a:t>
            </a:r>
            <a:r>
              <a:rPr lang="en-US" i="1" dirty="0"/>
              <a:t>r</a:t>
            </a:r>
            <a:r>
              <a:rPr lang="en-US" dirty="0"/>
              <a:t> and outer radius </a:t>
            </a:r>
            <a:r>
              <a:rPr lang="en-US" i="1" dirty="0" err="1"/>
              <a:t>r+dr</a:t>
            </a:r>
            <a:r>
              <a:rPr lang="en-US" dirty="0"/>
              <a:t>, you'd expect to find about rho * V particles inside, where rho is the number density and V is the volume of that shell.</a:t>
            </a:r>
          </a:p>
          <a:p>
            <a:pPr marL="285750" indent="-285750">
              <a:buFont typeface="Arial" panose="020B0604020202020204" pitchFamily="34" charset="0"/>
              <a:buChar char="•"/>
            </a:pPr>
            <a:endParaRPr lang="en-US" dirty="0"/>
          </a:p>
        </p:txBody>
      </p:sp>
      <p:sp>
        <p:nvSpPr>
          <p:cNvPr id="7" name="Title 1">
            <a:extLst>
              <a:ext uri="{FF2B5EF4-FFF2-40B4-BE49-F238E27FC236}">
                <a16:creationId xmlns:a16="http://schemas.microsoft.com/office/drawing/2014/main" id="{783ADEDF-2C8B-2542-8539-10FFC9C57510}"/>
              </a:ext>
            </a:extLst>
          </p:cNvPr>
          <p:cNvSpPr>
            <a:spLocks noGrp="1"/>
          </p:cNvSpPr>
          <p:nvPr>
            <p:ph type="title"/>
          </p:nvPr>
        </p:nvSpPr>
        <p:spPr>
          <a:xfrm>
            <a:off x="838200" y="365125"/>
            <a:ext cx="10515600" cy="1325563"/>
          </a:xfrm>
        </p:spPr>
        <p:txBody>
          <a:bodyPr/>
          <a:lstStyle/>
          <a:p>
            <a:r>
              <a:rPr lang="en-US" dirty="0"/>
              <a:t>Radial distribution function – Calculation</a:t>
            </a:r>
          </a:p>
        </p:txBody>
      </p:sp>
    </p:spTree>
    <p:extLst>
      <p:ext uri="{BB962C8B-B14F-4D97-AF65-F5344CB8AC3E}">
        <p14:creationId xmlns:p14="http://schemas.microsoft.com/office/powerpoint/2010/main" val="19899247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7180F-22C4-E545-83E9-AEC6CEF77D82}"/>
              </a:ext>
            </a:extLst>
          </p:cNvPr>
          <p:cNvSpPr>
            <a:spLocks noGrp="1"/>
          </p:cNvSpPr>
          <p:nvPr>
            <p:ph type="title"/>
          </p:nvPr>
        </p:nvSpPr>
        <p:spPr/>
        <p:txBody>
          <a:bodyPr/>
          <a:lstStyle/>
          <a:p>
            <a:r>
              <a:rPr lang="en-US" dirty="0"/>
              <a:t>Radial distribution function – Examples</a:t>
            </a:r>
          </a:p>
        </p:txBody>
      </p:sp>
      <p:pic>
        <p:nvPicPr>
          <p:cNvPr id="4" name="Picture 3">
            <a:extLst>
              <a:ext uri="{FF2B5EF4-FFF2-40B4-BE49-F238E27FC236}">
                <a16:creationId xmlns:a16="http://schemas.microsoft.com/office/drawing/2014/main" id="{A4A361D1-0272-B54D-9E70-BA103B14C376}"/>
              </a:ext>
            </a:extLst>
          </p:cNvPr>
          <p:cNvPicPr>
            <a:picLocks noChangeAspect="1"/>
          </p:cNvPicPr>
          <p:nvPr/>
        </p:nvPicPr>
        <p:blipFill>
          <a:blip r:embed="rId2"/>
          <a:stretch>
            <a:fillRect/>
          </a:stretch>
        </p:blipFill>
        <p:spPr>
          <a:xfrm>
            <a:off x="5151211" y="2077057"/>
            <a:ext cx="6598212" cy="4978651"/>
          </a:xfrm>
          <a:prstGeom prst="rect">
            <a:avLst/>
          </a:prstGeom>
        </p:spPr>
      </p:pic>
      <p:sp>
        <p:nvSpPr>
          <p:cNvPr id="5" name="Rectangle 4">
            <a:extLst>
              <a:ext uri="{FF2B5EF4-FFF2-40B4-BE49-F238E27FC236}">
                <a16:creationId xmlns:a16="http://schemas.microsoft.com/office/drawing/2014/main" id="{F3D6BF9F-0C1C-BF4C-883F-A43A2E4ABE4B}"/>
              </a:ext>
            </a:extLst>
          </p:cNvPr>
          <p:cNvSpPr/>
          <p:nvPr/>
        </p:nvSpPr>
        <p:spPr>
          <a:xfrm>
            <a:off x="8817043" y="2488963"/>
            <a:ext cx="2228193" cy="13348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3338EA1C-C6DE-3448-AC19-796EC065DAAA}"/>
              </a:ext>
            </a:extLst>
          </p:cNvPr>
          <p:cNvPicPr>
            <a:picLocks noChangeAspect="1"/>
          </p:cNvPicPr>
          <p:nvPr/>
        </p:nvPicPr>
        <p:blipFill>
          <a:blip r:embed="rId3"/>
          <a:stretch>
            <a:fillRect/>
          </a:stretch>
        </p:blipFill>
        <p:spPr>
          <a:xfrm>
            <a:off x="838200" y="1967282"/>
            <a:ext cx="3655105" cy="4650828"/>
          </a:xfrm>
          <a:prstGeom prst="rect">
            <a:avLst/>
          </a:prstGeom>
        </p:spPr>
      </p:pic>
    </p:spTree>
    <p:extLst>
      <p:ext uri="{BB962C8B-B14F-4D97-AF65-F5344CB8AC3E}">
        <p14:creationId xmlns:p14="http://schemas.microsoft.com/office/powerpoint/2010/main" val="5217916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3FBB1-5008-954B-8AEA-E4BA1EB22F06}"/>
              </a:ext>
            </a:extLst>
          </p:cNvPr>
          <p:cNvSpPr>
            <a:spLocks noGrp="1"/>
          </p:cNvSpPr>
          <p:nvPr>
            <p:ph type="title"/>
          </p:nvPr>
        </p:nvSpPr>
        <p:spPr/>
        <p:txBody>
          <a:bodyPr/>
          <a:lstStyle/>
          <a:p>
            <a:r>
              <a:rPr lang="en-US" dirty="0"/>
              <a:t>Structure Factor</a:t>
            </a:r>
          </a:p>
        </p:txBody>
      </p:sp>
      <p:pic>
        <p:nvPicPr>
          <p:cNvPr id="4" name="Picture 3">
            <a:extLst>
              <a:ext uri="{FF2B5EF4-FFF2-40B4-BE49-F238E27FC236}">
                <a16:creationId xmlns:a16="http://schemas.microsoft.com/office/drawing/2014/main" id="{8BF8858D-736E-5B4D-97A7-F998419A89AA}"/>
              </a:ext>
            </a:extLst>
          </p:cNvPr>
          <p:cNvPicPr>
            <a:picLocks noChangeAspect="1"/>
          </p:cNvPicPr>
          <p:nvPr/>
        </p:nvPicPr>
        <p:blipFill>
          <a:blip r:embed="rId2"/>
          <a:stretch>
            <a:fillRect/>
          </a:stretch>
        </p:blipFill>
        <p:spPr>
          <a:xfrm>
            <a:off x="7002300" y="5710729"/>
            <a:ext cx="3562233" cy="885527"/>
          </a:xfrm>
          <a:prstGeom prst="rect">
            <a:avLst/>
          </a:prstGeom>
        </p:spPr>
      </p:pic>
      <p:pic>
        <p:nvPicPr>
          <p:cNvPr id="5" name="Picture 4">
            <a:extLst>
              <a:ext uri="{FF2B5EF4-FFF2-40B4-BE49-F238E27FC236}">
                <a16:creationId xmlns:a16="http://schemas.microsoft.com/office/drawing/2014/main" id="{89C3D321-45B2-1B41-A571-63595DA9E4A0}"/>
              </a:ext>
            </a:extLst>
          </p:cNvPr>
          <p:cNvPicPr>
            <a:picLocks noChangeAspect="1"/>
          </p:cNvPicPr>
          <p:nvPr/>
        </p:nvPicPr>
        <p:blipFill>
          <a:blip r:embed="rId3"/>
          <a:stretch>
            <a:fillRect/>
          </a:stretch>
        </p:blipFill>
        <p:spPr>
          <a:xfrm>
            <a:off x="1841272" y="5751306"/>
            <a:ext cx="3562233" cy="804375"/>
          </a:xfrm>
          <a:prstGeom prst="rect">
            <a:avLst/>
          </a:prstGeom>
        </p:spPr>
      </p:pic>
      <p:sp>
        <p:nvSpPr>
          <p:cNvPr id="6" name="TextBox 5">
            <a:extLst>
              <a:ext uri="{FF2B5EF4-FFF2-40B4-BE49-F238E27FC236}">
                <a16:creationId xmlns:a16="http://schemas.microsoft.com/office/drawing/2014/main" id="{55F9A281-D46A-1E43-9C7F-ED58BC063BF1}"/>
              </a:ext>
            </a:extLst>
          </p:cNvPr>
          <p:cNvSpPr txBox="1"/>
          <p:nvPr/>
        </p:nvSpPr>
        <p:spPr>
          <a:xfrm>
            <a:off x="840259" y="2001795"/>
            <a:ext cx="184731" cy="369332"/>
          </a:xfrm>
          <a:prstGeom prst="rect">
            <a:avLst/>
          </a:prstGeom>
          <a:noFill/>
        </p:spPr>
        <p:txBody>
          <a:bodyPr wrap="none" rtlCol="0">
            <a:spAutoFit/>
          </a:bodyPr>
          <a:lstStyle/>
          <a:p>
            <a:endParaRPr lang="en-US" dirty="0"/>
          </a:p>
        </p:txBody>
      </p:sp>
      <p:sp>
        <p:nvSpPr>
          <p:cNvPr id="7" name="Rectangle 6">
            <a:extLst>
              <a:ext uri="{FF2B5EF4-FFF2-40B4-BE49-F238E27FC236}">
                <a16:creationId xmlns:a16="http://schemas.microsoft.com/office/drawing/2014/main" id="{F21AFAB4-4F29-A244-A540-1615BD199BF0}"/>
              </a:ext>
            </a:extLst>
          </p:cNvPr>
          <p:cNvSpPr/>
          <p:nvPr/>
        </p:nvSpPr>
        <p:spPr>
          <a:xfrm>
            <a:off x="570470" y="1690688"/>
            <a:ext cx="11051059" cy="3539430"/>
          </a:xfrm>
          <a:prstGeom prst="rect">
            <a:avLst/>
          </a:prstGeom>
        </p:spPr>
        <p:txBody>
          <a:bodyPr wrap="square">
            <a:spAutoFit/>
          </a:bodyPr>
          <a:lstStyle/>
          <a:p>
            <a:pPr marL="457200" indent="-457200">
              <a:buFont typeface="Arial" panose="020B0604020202020204" pitchFamily="34" charset="0"/>
              <a:buChar char="•"/>
            </a:pPr>
            <a:r>
              <a:rPr lang="en-US" sz="2800" dirty="0"/>
              <a:t>Based on constructive/destructive interference, if you shine X-rays of a wavelength similar to your sample’s density fluctuations, and measure the intensity of scattered light as a function of angle (related to wavevector k) you will see scattering peaks related to those length scales. </a:t>
            </a:r>
          </a:p>
          <a:p>
            <a:pPr marL="457200" indent="-457200">
              <a:buFont typeface="Arial" panose="020B0604020202020204" pitchFamily="34" charset="0"/>
              <a:buChar char="•"/>
            </a:pPr>
            <a:r>
              <a:rPr lang="en-US" sz="2800" dirty="0"/>
              <a:t>After removing other features such as due to the experimental setup and the shape of the particles that are scattering, the remaining part of the scattering S(k) comes from the particle-particle structure/ordering. </a:t>
            </a:r>
          </a:p>
        </p:txBody>
      </p:sp>
    </p:spTree>
    <p:extLst>
      <p:ext uri="{BB962C8B-B14F-4D97-AF65-F5344CB8AC3E}">
        <p14:creationId xmlns:p14="http://schemas.microsoft.com/office/powerpoint/2010/main" val="14220924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9A483-6830-6E42-A185-471F4976DDC7}"/>
              </a:ext>
            </a:extLst>
          </p:cNvPr>
          <p:cNvSpPr>
            <a:spLocks noGrp="1"/>
          </p:cNvSpPr>
          <p:nvPr>
            <p:ph type="title"/>
          </p:nvPr>
        </p:nvSpPr>
        <p:spPr/>
        <p:txBody>
          <a:bodyPr/>
          <a:lstStyle/>
          <a:p>
            <a:r>
              <a:rPr lang="en-US" dirty="0"/>
              <a:t>Fluctuation Phenomena</a:t>
            </a:r>
          </a:p>
        </p:txBody>
      </p:sp>
      <p:sp>
        <p:nvSpPr>
          <p:cNvPr id="6" name="Rectangle 5">
            <a:extLst>
              <a:ext uri="{FF2B5EF4-FFF2-40B4-BE49-F238E27FC236}">
                <a16:creationId xmlns:a16="http://schemas.microsoft.com/office/drawing/2014/main" id="{DF969558-43B3-EF45-BFEC-4144ECF19DEC}"/>
              </a:ext>
            </a:extLst>
          </p:cNvPr>
          <p:cNvSpPr/>
          <p:nvPr/>
        </p:nvSpPr>
        <p:spPr>
          <a:xfrm>
            <a:off x="1332989" y="6293802"/>
            <a:ext cx="4276015" cy="378890"/>
          </a:xfrm>
          <a:prstGeom prst="rect">
            <a:avLst/>
          </a:prstGeom>
          <a:solidFill>
            <a:schemeClr val="bg1"/>
          </a:solidFill>
          <a:ln>
            <a:solidFill>
              <a:schemeClr val="bg1"/>
            </a:solidFill>
          </a:ln>
        </p:spPr>
        <p:style>
          <a:lnRef idx="2">
            <a:schemeClr val="dk1"/>
          </a:lnRef>
          <a:fillRef idx="1">
            <a:schemeClr val="lt1"/>
          </a:fillRef>
          <a:effectRef idx="0">
            <a:schemeClr val="dk1"/>
          </a:effectRef>
          <a:fontRef idx="minor">
            <a:schemeClr val="dk1"/>
          </a:fontRef>
        </p:style>
        <p:txBody>
          <a:bodyPr anchor="ctr"/>
          <a:lstStyle/>
          <a:p>
            <a:pPr algn="ctr" fontAlgn="auto">
              <a:spcBef>
                <a:spcPts val="0"/>
              </a:spcBef>
              <a:spcAft>
                <a:spcPts val="0"/>
              </a:spcAft>
              <a:defRPr/>
            </a:pPr>
            <a:endParaRPr lang="en-US"/>
          </a:p>
        </p:txBody>
      </p:sp>
      <p:sp>
        <p:nvSpPr>
          <p:cNvPr id="7" name="Subtitle 2">
            <a:extLst>
              <a:ext uri="{FF2B5EF4-FFF2-40B4-BE49-F238E27FC236}">
                <a16:creationId xmlns:a16="http://schemas.microsoft.com/office/drawing/2014/main" id="{DDA00AA6-BDD4-924C-B3D5-7D3FCC64D716}"/>
              </a:ext>
            </a:extLst>
          </p:cNvPr>
          <p:cNvSpPr txBox="1">
            <a:spLocks/>
          </p:cNvSpPr>
          <p:nvPr/>
        </p:nvSpPr>
        <p:spPr>
          <a:xfrm>
            <a:off x="275966" y="1697146"/>
            <a:ext cx="11077833" cy="49820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sz="2000" dirty="0">
                <a:ea typeface="ＭＳ Ｐゴシック" charset="-128"/>
              </a:rPr>
              <a:t>In the early 1900s, scientists were beginning to understand the statistical consequences of everything being made of atoms</a:t>
            </a:r>
          </a:p>
          <a:p>
            <a:r>
              <a:rPr lang="en-US" altLang="en-US" sz="2000" dirty="0">
                <a:ea typeface="ＭＳ Ｐゴシック" charset="-128"/>
              </a:rPr>
              <a:t>Big leap came in understanding fluctuations through work of Einstein, </a:t>
            </a:r>
            <a:r>
              <a:rPr lang="en-US" altLang="en-US" sz="2000" dirty="0" err="1">
                <a:ea typeface="ＭＳ Ｐゴシック" charset="-128"/>
              </a:rPr>
              <a:t>Smoluchowski</a:t>
            </a:r>
            <a:r>
              <a:rPr lang="en-US" altLang="en-US" sz="2000" dirty="0">
                <a:ea typeface="ＭＳ Ｐゴシック" charset="-128"/>
              </a:rPr>
              <a:t>, and Langevin</a:t>
            </a:r>
          </a:p>
          <a:p>
            <a:r>
              <a:rPr lang="en-US" altLang="en-US" sz="2000" dirty="0">
                <a:ea typeface="ＭＳ Ｐゴシック" charset="-128"/>
              </a:rPr>
              <a:t>Understanding Brownian motion (pollen grains bouncing around randomly in the microscope, as seen in 1827 by Robert Brown)</a:t>
            </a:r>
          </a:p>
          <a:p>
            <a:pPr lvl="1"/>
            <a:r>
              <a:rPr lang="en-US" altLang="en-US" sz="1600" dirty="0">
                <a:ea typeface="ＭＳ Ｐゴシック" charset="-128"/>
              </a:rPr>
              <a:t>There is a drag force on particles moving through liquid, proportional to velocity (and viscosity, size; Stokes’ law)</a:t>
            </a:r>
          </a:p>
          <a:p>
            <a:pPr marL="457200" lvl="1" indent="0">
              <a:buNone/>
            </a:pPr>
            <a:endParaRPr lang="en-US" altLang="en-US" sz="1600" dirty="0">
              <a:ea typeface="ＭＳ Ｐゴシック" charset="-128"/>
            </a:endParaRPr>
          </a:p>
          <a:p>
            <a:pPr lvl="1"/>
            <a:r>
              <a:rPr lang="en-US" altLang="en-US" sz="1600" dirty="0">
                <a:ea typeface="ＭＳ Ｐゴシック" charset="-128"/>
              </a:rPr>
              <a:t>Equipartition tells us about the average velocity of nearby smaller particles (of water in Brown’s case) at a given temperature</a:t>
            </a:r>
          </a:p>
          <a:p>
            <a:pPr lvl="2"/>
            <a:r>
              <a:rPr lang="en-US" altLang="en-US" sz="1400" dirty="0">
                <a:ea typeface="ＭＳ Ｐゴシック" charset="-128"/>
              </a:rPr>
              <a:t>assume many collisions with small particles lead to a random fluctuating force on the large particle, force is 0 on average with a Gaussian distribution</a:t>
            </a:r>
          </a:p>
          <a:p>
            <a:pPr lvl="2"/>
            <a:r>
              <a:rPr lang="en-US" altLang="en-US" sz="1400" dirty="0">
                <a:ea typeface="ＭＳ Ｐゴシック" charset="-128"/>
              </a:rPr>
              <a:t>can calculate the size of the fluctuations in this force</a:t>
            </a:r>
          </a:p>
          <a:p>
            <a:pPr lvl="1"/>
            <a:r>
              <a:rPr lang="en-US" altLang="en-US" sz="1600" dirty="0">
                <a:ea typeface="ＭＳ Ｐゴシック" charset="-128"/>
              </a:rPr>
              <a:t>Based on this can calculate diffusion constant</a:t>
            </a:r>
          </a:p>
          <a:p>
            <a:pPr marL="0" indent="0">
              <a:buFont typeface="Arial" panose="020B0604020202020204" pitchFamily="34" charset="0"/>
              <a:buNone/>
            </a:pPr>
            <a:endParaRPr lang="en-US" altLang="en-US" sz="2000" dirty="0">
              <a:ea typeface="ＭＳ Ｐゴシック" charset="-128"/>
            </a:endParaRPr>
          </a:p>
        </p:txBody>
      </p:sp>
      <p:sp>
        <p:nvSpPr>
          <p:cNvPr id="8" name="TextBox 7">
            <a:extLst>
              <a:ext uri="{FF2B5EF4-FFF2-40B4-BE49-F238E27FC236}">
                <a16:creationId xmlns:a16="http://schemas.microsoft.com/office/drawing/2014/main" id="{AB043EB5-5D16-B746-9948-25ACF82C7A2C}"/>
              </a:ext>
            </a:extLst>
          </p:cNvPr>
          <p:cNvSpPr txBox="1"/>
          <p:nvPr/>
        </p:nvSpPr>
        <p:spPr>
          <a:xfrm>
            <a:off x="420990" y="6503381"/>
            <a:ext cx="12080789" cy="307777"/>
          </a:xfrm>
          <a:prstGeom prst="rect">
            <a:avLst/>
          </a:prstGeom>
          <a:noFill/>
        </p:spPr>
        <p:txBody>
          <a:bodyPr wrap="square" rtlCol="0">
            <a:spAutoFit/>
          </a:bodyPr>
          <a:lstStyle/>
          <a:p>
            <a:r>
              <a:rPr lang="en-US" sz="1400" dirty="0"/>
              <a:t>Reference for these notes (and typeset equations) from “Fluctuation-Dissipation: Response Theory in Statistical Physics”, Marconi et al, arXiv:0803.0719v1</a:t>
            </a:r>
          </a:p>
        </p:txBody>
      </p:sp>
      <p:pic>
        <p:nvPicPr>
          <p:cNvPr id="9" name="Picture 8">
            <a:extLst>
              <a:ext uri="{FF2B5EF4-FFF2-40B4-BE49-F238E27FC236}">
                <a16:creationId xmlns:a16="http://schemas.microsoft.com/office/drawing/2014/main" id="{BFB9A710-8A5E-364A-BC26-0C481F503779}"/>
              </a:ext>
            </a:extLst>
          </p:cNvPr>
          <p:cNvPicPr>
            <a:picLocks noChangeAspect="1"/>
          </p:cNvPicPr>
          <p:nvPr/>
        </p:nvPicPr>
        <p:blipFill>
          <a:blip r:embed="rId2"/>
          <a:stretch>
            <a:fillRect/>
          </a:stretch>
        </p:blipFill>
        <p:spPr>
          <a:xfrm>
            <a:off x="4385838" y="3628508"/>
            <a:ext cx="2446331" cy="296568"/>
          </a:xfrm>
          <a:prstGeom prst="rect">
            <a:avLst/>
          </a:prstGeom>
        </p:spPr>
      </p:pic>
      <p:pic>
        <p:nvPicPr>
          <p:cNvPr id="10" name="Picture 9">
            <a:extLst>
              <a:ext uri="{FF2B5EF4-FFF2-40B4-BE49-F238E27FC236}">
                <a16:creationId xmlns:a16="http://schemas.microsoft.com/office/drawing/2014/main" id="{6DCFA532-465D-DB42-8DD4-56221767A2FC}"/>
              </a:ext>
            </a:extLst>
          </p:cNvPr>
          <p:cNvPicPr>
            <a:picLocks noChangeAspect="1"/>
          </p:cNvPicPr>
          <p:nvPr/>
        </p:nvPicPr>
        <p:blipFill>
          <a:blip r:embed="rId3"/>
          <a:stretch>
            <a:fillRect/>
          </a:stretch>
        </p:blipFill>
        <p:spPr>
          <a:xfrm>
            <a:off x="3305580" y="5599448"/>
            <a:ext cx="5018604" cy="883799"/>
          </a:xfrm>
          <a:prstGeom prst="rect">
            <a:avLst/>
          </a:prstGeom>
        </p:spPr>
      </p:pic>
      <p:sp>
        <p:nvSpPr>
          <p:cNvPr id="11" name="TextBox 10">
            <a:extLst>
              <a:ext uri="{FF2B5EF4-FFF2-40B4-BE49-F238E27FC236}">
                <a16:creationId xmlns:a16="http://schemas.microsoft.com/office/drawing/2014/main" id="{94CC9D65-7209-FF40-BCC7-BD436EB0BCE5}"/>
              </a:ext>
            </a:extLst>
          </p:cNvPr>
          <p:cNvSpPr txBox="1"/>
          <p:nvPr/>
        </p:nvSpPr>
        <p:spPr>
          <a:xfrm>
            <a:off x="6565220" y="5271537"/>
            <a:ext cx="1084192" cy="369332"/>
          </a:xfrm>
          <a:prstGeom prst="rect">
            <a:avLst/>
          </a:prstGeom>
          <a:noFill/>
        </p:spPr>
        <p:txBody>
          <a:bodyPr wrap="square" rtlCol="0">
            <a:spAutoFit/>
          </a:bodyPr>
          <a:lstStyle/>
          <a:p>
            <a:r>
              <a:rPr lang="en-US" dirty="0"/>
              <a:t>MSD</a:t>
            </a:r>
          </a:p>
        </p:txBody>
      </p:sp>
      <p:cxnSp>
        <p:nvCxnSpPr>
          <p:cNvPr id="12" name="Straight Arrow Connector 11">
            <a:extLst>
              <a:ext uri="{FF2B5EF4-FFF2-40B4-BE49-F238E27FC236}">
                <a16:creationId xmlns:a16="http://schemas.microsoft.com/office/drawing/2014/main" id="{C3FBE3D7-FF04-A44D-B4DF-2731F31E3866}"/>
              </a:ext>
            </a:extLst>
          </p:cNvPr>
          <p:cNvCxnSpPr>
            <a:cxnSpLocks/>
          </p:cNvCxnSpPr>
          <p:nvPr/>
        </p:nvCxnSpPr>
        <p:spPr>
          <a:xfrm flipV="1">
            <a:off x="6357551" y="5545044"/>
            <a:ext cx="207669" cy="10880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47216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D22ED-7B3C-0C46-82A0-BD1FD532FA7A}"/>
              </a:ext>
            </a:extLst>
          </p:cNvPr>
          <p:cNvSpPr>
            <a:spLocks noGrp="1"/>
          </p:cNvSpPr>
          <p:nvPr>
            <p:ph type="title"/>
          </p:nvPr>
        </p:nvSpPr>
        <p:spPr/>
        <p:txBody>
          <a:bodyPr>
            <a:normAutofit/>
          </a:bodyPr>
          <a:lstStyle/>
          <a:p>
            <a:r>
              <a:rPr lang="en-US" dirty="0"/>
              <a:t>Timescales are important</a:t>
            </a:r>
          </a:p>
        </p:txBody>
      </p:sp>
      <p:sp>
        <p:nvSpPr>
          <p:cNvPr id="4" name="Rectangle 3">
            <a:extLst>
              <a:ext uri="{FF2B5EF4-FFF2-40B4-BE49-F238E27FC236}">
                <a16:creationId xmlns:a16="http://schemas.microsoft.com/office/drawing/2014/main" id="{BF2572BF-270A-DD43-A97D-85C518D1BE99}"/>
              </a:ext>
            </a:extLst>
          </p:cNvPr>
          <p:cNvSpPr/>
          <p:nvPr/>
        </p:nvSpPr>
        <p:spPr>
          <a:xfrm>
            <a:off x="1240567" y="6175590"/>
            <a:ext cx="3241675" cy="447675"/>
          </a:xfrm>
          <a:prstGeom prst="rect">
            <a:avLst/>
          </a:prstGeom>
          <a:solidFill>
            <a:schemeClr val="bg1"/>
          </a:solidFill>
          <a:ln>
            <a:solidFill>
              <a:schemeClr val="bg1"/>
            </a:solidFill>
          </a:ln>
        </p:spPr>
        <p:style>
          <a:lnRef idx="2">
            <a:schemeClr val="dk1"/>
          </a:lnRef>
          <a:fillRef idx="1">
            <a:schemeClr val="lt1"/>
          </a:fillRef>
          <a:effectRef idx="0">
            <a:schemeClr val="dk1"/>
          </a:effectRef>
          <a:fontRef idx="minor">
            <a:schemeClr val="dk1"/>
          </a:fontRef>
        </p:style>
        <p:txBody>
          <a:bodyPr anchor="ctr"/>
          <a:lstStyle/>
          <a:p>
            <a:pPr algn="ctr" fontAlgn="auto">
              <a:spcBef>
                <a:spcPts val="0"/>
              </a:spcBef>
              <a:spcAft>
                <a:spcPts val="0"/>
              </a:spcAft>
              <a:defRPr/>
            </a:pPr>
            <a:endParaRPr lang="en-US"/>
          </a:p>
        </p:txBody>
      </p:sp>
      <p:pic>
        <p:nvPicPr>
          <p:cNvPr id="5" name="Picture 4">
            <a:extLst>
              <a:ext uri="{FF2B5EF4-FFF2-40B4-BE49-F238E27FC236}">
                <a16:creationId xmlns:a16="http://schemas.microsoft.com/office/drawing/2014/main" id="{6CF6AC15-026A-1C4E-9F3C-B8B72CD7A2E3}"/>
              </a:ext>
            </a:extLst>
          </p:cNvPr>
          <p:cNvPicPr>
            <a:picLocks noChangeAspect="1"/>
          </p:cNvPicPr>
          <p:nvPr/>
        </p:nvPicPr>
        <p:blipFill>
          <a:blip r:embed="rId2"/>
          <a:stretch>
            <a:fillRect/>
          </a:stretch>
        </p:blipFill>
        <p:spPr>
          <a:xfrm>
            <a:off x="1910902" y="3950535"/>
            <a:ext cx="3557895" cy="2363035"/>
          </a:xfrm>
          <a:prstGeom prst="rect">
            <a:avLst/>
          </a:prstGeom>
        </p:spPr>
      </p:pic>
      <p:sp>
        <p:nvSpPr>
          <p:cNvPr id="6" name="Rectangle 5">
            <a:extLst>
              <a:ext uri="{FF2B5EF4-FFF2-40B4-BE49-F238E27FC236}">
                <a16:creationId xmlns:a16="http://schemas.microsoft.com/office/drawing/2014/main" id="{9C28BB09-15D6-434D-A076-E8ECE5043A2F}"/>
              </a:ext>
            </a:extLst>
          </p:cNvPr>
          <p:cNvSpPr/>
          <p:nvPr/>
        </p:nvSpPr>
        <p:spPr>
          <a:xfrm>
            <a:off x="1717677" y="3611209"/>
            <a:ext cx="4546418" cy="307777"/>
          </a:xfrm>
          <a:prstGeom prst="rect">
            <a:avLst/>
          </a:prstGeom>
        </p:spPr>
        <p:txBody>
          <a:bodyPr wrap="square">
            <a:spAutoFit/>
          </a:bodyPr>
          <a:lstStyle/>
          <a:p>
            <a:r>
              <a:rPr lang="en-US" sz="1400" dirty="0"/>
              <a:t>http://</a:t>
            </a:r>
            <a:r>
              <a:rPr lang="en-US" sz="1400" dirty="0" err="1"/>
              <a:t>smp.uq.edu.au</a:t>
            </a:r>
            <a:r>
              <a:rPr lang="en-US" sz="1400" dirty="0"/>
              <a:t>/content/pitch-drop-experiment</a:t>
            </a:r>
          </a:p>
        </p:txBody>
      </p:sp>
      <p:pic>
        <p:nvPicPr>
          <p:cNvPr id="7" name="Picture 6">
            <a:extLst>
              <a:ext uri="{FF2B5EF4-FFF2-40B4-BE49-F238E27FC236}">
                <a16:creationId xmlns:a16="http://schemas.microsoft.com/office/drawing/2014/main" id="{6610127C-B519-3140-A143-C905B1FC112C}"/>
              </a:ext>
            </a:extLst>
          </p:cNvPr>
          <p:cNvPicPr>
            <a:picLocks noChangeAspect="1"/>
          </p:cNvPicPr>
          <p:nvPr/>
        </p:nvPicPr>
        <p:blipFill>
          <a:blip r:embed="rId3"/>
          <a:stretch>
            <a:fillRect/>
          </a:stretch>
        </p:blipFill>
        <p:spPr>
          <a:xfrm>
            <a:off x="8051049" y="3116459"/>
            <a:ext cx="2179442" cy="3277881"/>
          </a:xfrm>
          <a:prstGeom prst="rect">
            <a:avLst/>
          </a:prstGeom>
        </p:spPr>
      </p:pic>
      <p:sp>
        <p:nvSpPr>
          <p:cNvPr id="8" name="TextBox 7">
            <a:extLst>
              <a:ext uri="{FF2B5EF4-FFF2-40B4-BE49-F238E27FC236}">
                <a16:creationId xmlns:a16="http://schemas.microsoft.com/office/drawing/2014/main" id="{9D8D08B6-5589-6B4B-B82E-0288E3858D01}"/>
              </a:ext>
            </a:extLst>
          </p:cNvPr>
          <p:cNvSpPr txBox="1"/>
          <p:nvPr/>
        </p:nvSpPr>
        <p:spPr>
          <a:xfrm>
            <a:off x="1467759" y="6209674"/>
            <a:ext cx="4557658" cy="369332"/>
          </a:xfrm>
          <a:prstGeom prst="rect">
            <a:avLst/>
          </a:prstGeom>
          <a:noFill/>
        </p:spPr>
        <p:txBody>
          <a:bodyPr wrap="none" rtlCol="0">
            <a:spAutoFit/>
          </a:bodyPr>
          <a:lstStyle/>
          <a:p>
            <a:r>
              <a:rPr lang="en-US" dirty="0"/>
              <a:t>Pitch acts like a brittle solid at short timescales</a:t>
            </a:r>
          </a:p>
        </p:txBody>
      </p:sp>
      <p:sp>
        <p:nvSpPr>
          <p:cNvPr id="9" name="TextBox 8">
            <a:extLst>
              <a:ext uri="{FF2B5EF4-FFF2-40B4-BE49-F238E27FC236}">
                <a16:creationId xmlns:a16="http://schemas.microsoft.com/office/drawing/2014/main" id="{DE63E1B7-D6AF-134E-8762-13EE3D9B353B}"/>
              </a:ext>
            </a:extLst>
          </p:cNvPr>
          <p:cNvSpPr txBox="1"/>
          <p:nvPr/>
        </p:nvSpPr>
        <p:spPr>
          <a:xfrm>
            <a:off x="7927820" y="6253933"/>
            <a:ext cx="2826415" cy="369332"/>
          </a:xfrm>
          <a:prstGeom prst="rect">
            <a:avLst/>
          </a:prstGeom>
          <a:noFill/>
        </p:spPr>
        <p:txBody>
          <a:bodyPr wrap="none" rtlCol="0">
            <a:spAutoFit/>
          </a:bodyPr>
          <a:lstStyle/>
          <a:p>
            <a:r>
              <a:rPr lang="en-US" dirty="0"/>
              <a:t>But like a liquid at long ones</a:t>
            </a:r>
          </a:p>
        </p:txBody>
      </p:sp>
      <p:sp>
        <p:nvSpPr>
          <p:cNvPr id="10" name="TextBox 9">
            <a:extLst>
              <a:ext uri="{FF2B5EF4-FFF2-40B4-BE49-F238E27FC236}">
                <a16:creationId xmlns:a16="http://schemas.microsoft.com/office/drawing/2014/main" id="{DD8E2D88-053C-9E4F-B973-08E0B05FE623}"/>
              </a:ext>
            </a:extLst>
          </p:cNvPr>
          <p:cNvSpPr txBox="1"/>
          <p:nvPr/>
        </p:nvSpPr>
        <p:spPr>
          <a:xfrm>
            <a:off x="10230491" y="3407578"/>
            <a:ext cx="1452882" cy="923330"/>
          </a:xfrm>
          <a:prstGeom prst="rect">
            <a:avLst/>
          </a:prstGeom>
          <a:noFill/>
        </p:spPr>
        <p:txBody>
          <a:bodyPr wrap="square" rtlCol="0">
            <a:spAutoFit/>
          </a:bodyPr>
          <a:lstStyle/>
          <a:p>
            <a:r>
              <a:rPr lang="en-US" dirty="0"/>
              <a:t>9 drops have fallen in 86 years </a:t>
            </a:r>
          </a:p>
        </p:txBody>
      </p:sp>
      <p:sp>
        <p:nvSpPr>
          <p:cNvPr id="11" name="TextBox 10">
            <a:extLst>
              <a:ext uri="{FF2B5EF4-FFF2-40B4-BE49-F238E27FC236}">
                <a16:creationId xmlns:a16="http://schemas.microsoft.com/office/drawing/2014/main" id="{577D4506-EE9C-8748-B0FD-EE768DF5E88C}"/>
              </a:ext>
            </a:extLst>
          </p:cNvPr>
          <p:cNvSpPr txBox="1"/>
          <p:nvPr/>
        </p:nvSpPr>
        <p:spPr>
          <a:xfrm>
            <a:off x="10261976" y="4420743"/>
            <a:ext cx="1367181" cy="1200329"/>
          </a:xfrm>
          <a:prstGeom prst="rect">
            <a:avLst/>
          </a:prstGeom>
          <a:noFill/>
        </p:spPr>
        <p:txBody>
          <a:bodyPr wrap="square" rtlCol="0">
            <a:spAutoFit/>
          </a:bodyPr>
          <a:lstStyle/>
          <a:p>
            <a:r>
              <a:rPr lang="en-US" dirty="0"/>
              <a:t>Viscosity is 10</a:t>
            </a:r>
            <a:r>
              <a:rPr lang="en-US" baseline="30000" dirty="0"/>
              <a:t>11</a:t>
            </a:r>
            <a:r>
              <a:rPr lang="en-US" dirty="0"/>
              <a:t> times that of water</a:t>
            </a:r>
          </a:p>
        </p:txBody>
      </p:sp>
      <p:sp>
        <p:nvSpPr>
          <p:cNvPr id="12" name="Rectangle 11">
            <a:extLst>
              <a:ext uri="{FF2B5EF4-FFF2-40B4-BE49-F238E27FC236}">
                <a16:creationId xmlns:a16="http://schemas.microsoft.com/office/drawing/2014/main" id="{3B03A423-93BD-544B-BB61-A988531C621E}"/>
              </a:ext>
            </a:extLst>
          </p:cNvPr>
          <p:cNvSpPr/>
          <p:nvPr/>
        </p:nvSpPr>
        <p:spPr>
          <a:xfrm>
            <a:off x="1561843" y="2285462"/>
            <a:ext cx="6096000" cy="830997"/>
          </a:xfrm>
          <a:prstGeom prst="rect">
            <a:avLst/>
          </a:prstGeom>
        </p:spPr>
        <p:txBody>
          <a:bodyPr>
            <a:spAutoFit/>
          </a:bodyPr>
          <a:lstStyle/>
          <a:p>
            <a:pPr lvl="1"/>
            <a:endParaRPr lang="en-US" altLang="en-US" sz="2000" dirty="0">
              <a:ea typeface="ＭＳ Ｐゴシック" charset="-128"/>
            </a:endParaRPr>
          </a:p>
          <a:p>
            <a:r>
              <a:rPr lang="en-US" altLang="en-US" sz="2800" dirty="0">
                <a:ea typeface="ＭＳ Ｐゴシック" charset="-128"/>
              </a:rPr>
              <a:t>Example: The Pitch Drop Experiment</a:t>
            </a:r>
          </a:p>
        </p:txBody>
      </p:sp>
    </p:spTree>
    <p:extLst>
      <p:ext uri="{BB962C8B-B14F-4D97-AF65-F5344CB8AC3E}">
        <p14:creationId xmlns:p14="http://schemas.microsoft.com/office/powerpoint/2010/main" val="25224035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EF863-8141-E14A-BF20-47D9A14D12B7}"/>
              </a:ext>
            </a:extLst>
          </p:cNvPr>
          <p:cNvSpPr>
            <a:spLocks noGrp="1"/>
          </p:cNvSpPr>
          <p:nvPr>
            <p:ph type="title"/>
          </p:nvPr>
        </p:nvSpPr>
        <p:spPr/>
        <p:txBody>
          <a:bodyPr/>
          <a:lstStyle/>
          <a:p>
            <a:r>
              <a:rPr lang="en-US" dirty="0"/>
              <a:t>Mean Squared Displacement</a:t>
            </a:r>
          </a:p>
        </p:txBody>
      </p:sp>
      <p:pic>
        <p:nvPicPr>
          <p:cNvPr id="5" name="Picture 4">
            <a:extLst>
              <a:ext uri="{FF2B5EF4-FFF2-40B4-BE49-F238E27FC236}">
                <a16:creationId xmlns:a16="http://schemas.microsoft.com/office/drawing/2014/main" id="{307ED8DE-ACDC-4F4E-A2B3-509463AC3227}"/>
              </a:ext>
            </a:extLst>
          </p:cNvPr>
          <p:cNvPicPr>
            <a:picLocks noChangeAspect="1"/>
          </p:cNvPicPr>
          <p:nvPr/>
        </p:nvPicPr>
        <p:blipFill>
          <a:blip r:embed="rId2"/>
          <a:stretch>
            <a:fillRect/>
          </a:stretch>
        </p:blipFill>
        <p:spPr>
          <a:xfrm>
            <a:off x="7191633" y="2095935"/>
            <a:ext cx="4765589" cy="4286949"/>
          </a:xfrm>
          <a:prstGeom prst="rect">
            <a:avLst/>
          </a:prstGeom>
        </p:spPr>
      </p:pic>
      <p:sp>
        <p:nvSpPr>
          <p:cNvPr id="6" name="Subtitle 2">
            <a:extLst>
              <a:ext uri="{FF2B5EF4-FFF2-40B4-BE49-F238E27FC236}">
                <a16:creationId xmlns:a16="http://schemas.microsoft.com/office/drawing/2014/main" id="{5E4ACD91-05AB-2346-BAE5-1127E990D833}"/>
              </a:ext>
            </a:extLst>
          </p:cNvPr>
          <p:cNvSpPr txBox="1">
            <a:spLocks/>
          </p:cNvSpPr>
          <p:nvPr/>
        </p:nvSpPr>
        <p:spPr>
          <a:xfrm>
            <a:off x="121552" y="2661568"/>
            <a:ext cx="6925919" cy="3155685"/>
          </a:xfrm>
          <a:prstGeom prst="rect">
            <a:avLst/>
          </a:prstGeom>
          <a:ln>
            <a:noFill/>
          </a:ln>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sz="2000" dirty="0"/>
              <a:t>MSD= average over all particles: (x(t)-</a:t>
            </a:r>
            <a:r>
              <a:rPr lang="en-US" altLang="en-US" sz="2000" dirty="0">
                <a:solidFill>
                  <a:srgbClr val="FF0000"/>
                </a:solidFill>
              </a:rPr>
              <a:t>x(0)</a:t>
            </a:r>
            <a:r>
              <a:rPr lang="en-US" altLang="en-US" sz="2000" dirty="0"/>
              <a:t>)^2</a:t>
            </a:r>
          </a:p>
          <a:p>
            <a:pPr lvl="1"/>
            <a:r>
              <a:rPr lang="en-US" altLang="en-US" sz="2000" dirty="0"/>
              <a:t>Time t is relative to time 0; for better statistics, average over many starting times</a:t>
            </a:r>
          </a:p>
          <a:p>
            <a:pPr lvl="1"/>
            <a:r>
              <a:rPr lang="en-US" altLang="en-US" sz="2000" dirty="0"/>
              <a:t>Time blocks can overlap, but then each data point won’t be “independent”</a:t>
            </a:r>
            <a:br>
              <a:rPr lang="en-US" altLang="en-US" sz="1600" dirty="0"/>
            </a:br>
            <a:endParaRPr lang="en-US" altLang="en-US" sz="1600" dirty="0"/>
          </a:p>
          <a:p>
            <a:r>
              <a:rPr lang="en-US" altLang="en-US" sz="2000" dirty="0"/>
              <a:t>Very short times: ballistic motion (does not bump into anything); MSD proportional to velocity squared</a:t>
            </a:r>
          </a:p>
          <a:p>
            <a:r>
              <a:rPr lang="en-US" altLang="en-US" sz="2000" dirty="0"/>
              <a:t>Long times: </a:t>
            </a:r>
            <a:r>
              <a:rPr lang="en-US" altLang="en-US" sz="2000" dirty="0" err="1"/>
              <a:t>Fikian</a:t>
            </a:r>
            <a:r>
              <a:rPr lang="en-US" altLang="en-US" sz="2000" dirty="0"/>
              <a:t> diffusion</a:t>
            </a:r>
          </a:p>
        </p:txBody>
      </p:sp>
    </p:spTree>
    <p:extLst>
      <p:ext uri="{BB962C8B-B14F-4D97-AF65-F5344CB8AC3E}">
        <p14:creationId xmlns:p14="http://schemas.microsoft.com/office/powerpoint/2010/main" val="15181225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TotalTime>
  <Words>854</Words>
  <Application>Microsoft Macintosh PowerPoint</Application>
  <PresentationFormat>Widescreen</PresentationFormat>
  <Paragraphs>71</Paragraphs>
  <Slides>10</Slides>
  <Notes>0</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5" baseType="lpstr">
      <vt:lpstr>Arial</vt:lpstr>
      <vt:lpstr>Calibri</vt:lpstr>
      <vt:lpstr>Calibri Light</vt:lpstr>
      <vt:lpstr>Office Theme</vt:lpstr>
      <vt:lpstr>Equation</vt:lpstr>
      <vt:lpstr>Analysis in Classical MD</vt:lpstr>
      <vt:lpstr>Spatiotemporal Analysis </vt:lpstr>
      <vt:lpstr>Radial distribution function</vt:lpstr>
      <vt:lpstr>Radial distribution function – Calculation</vt:lpstr>
      <vt:lpstr>Radial distribution function – Examples</vt:lpstr>
      <vt:lpstr>Structure Factor</vt:lpstr>
      <vt:lpstr>Fluctuation Phenomena</vt:lpstr>
      <vt:lpstr>Timescales are important</vt:lpstr>
      <vt:lpstr>Mean Squared Displacement</vt:lpstr>
      <vt:lpstr>Autocorrelation Function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in Classical MD</dc:title>
  <dc:creator>Janani Sampath</dc:creator>
  <cp:lastModifiedBy>Janani Sampath</cp:lastModifiedBy>
  <cp:revision>9</cp:revision>
  <dcterms:created xsi:type="dcterms:W3CDTF">2020-02-26T16:03:19Z</dcterms:created>
  <dcterms:modified xsi:type="dcterms:W3CDTF">2020-03-06T22:04:53Z</dcterms:modified>
</cp:coreProperties>
</file>

<file path=docProps/thumbnail.jpeg>
</file>